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03" r:id="rId22"/>
    <p:sldId id="304" r:id="rId23"/>
    <p:sldId id="305" r:id="rId24"/>
    <p:sldId id="306" r:id="rId25"/>
    <p:sldId id="307" r:id="rId26"/>
    <p:sldId id="308" r:id="rId27"/>
    <p:sldId id="311" r:id="rId28"/>
    <p:sldId id="309" r:id="rId29"/>
    <p:sldId id="310"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321900"/>
    <a:srgbClr val="003300"/>
    <a:srgbClr val="5F5F5F"/>
    <a:srgbClr val="1C1C1C"/>
    <a:srgbClr val="444321"/>
    <a:srgbClr val="5202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p:scale>
          <a:sx n="80" d="100"/>
          <a:sy n="80" d="100"/>
        </p:scale>
        <p:origin x="-107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Kitap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09061731637305E-2"/>
          <c:y val="0.21028646389717456"/>
          <c:w val="0.4005469650398002"/>
          <c:h val="0.76257979882577165"/>
        </c:manualLayout>
      </c:layout>
      <c:pieChart>
        <c:varyColors val="1"/>
        <c:ser>
          <c:idx val="1"/>
          <c:order val="1"/>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ser>
          <c:idx val="0"/>
          <c:order val="0"/>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tr-T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0.11111</cdr:x>
      <cdr:y>0.07692</cdr:y>
    </cdr:from>
    <cdr:to>
      <cdr:x>0.90909</cdr:x>
      <cdr:y>0.17308</cdr:y>
    </cdr:to>
    <cdr:sp macro="" textlink="">
      <cdr:nvSpPr>
        <cdr:cNvPr id="2" name="Metin kutusu 1"/>
        <cdr:cNvSpPr txBox="1"/>
      </cdr:nvSpPr>
      <cdr:spPr>
        <a:xfrm xmlns:a="http://schemas.openxmlformats.org/drawingml/2006/main">
          <a:off x="792088" y="288032"/>
          <a:ext cx="5688632"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600" b="1" dirty="0" smtClean="0">
              <a:solidFill>
                <a:schemeClr val="bg1"/>
              </a:solidFill>
            </a:rPr>
            <a:t>TOPLUMU OLUŞTURAN BİREYLER</a:t>
          </a:r>
          <a:endParaRPr lang="tr-TR" sz="1600" b="1" dirty="0">
            <a:solidFill>
              <a:schemeClr val="bg1"/>
            </a:solidFill>
          </a:endParaRPr>
        </a:p>
      </cdr:txBody>
    </cdr:sp>
  </cdr:relSizeAnchor>
  <cdr:relSizeAnchor xmlns:cdr="http://schemas.openxmlformats.org/drawingml/2006/chartDrawing">
    <cdr:from>
      <cdr:x>0.64646</cdr:x>
      <cdr:y>0.3</cdr:y>
    </cdr:from>
    <cdr:to>
      <cdr:x>0.81818</cdr:x>
      <cdr:y>0.36667</cdr:y>
    </cdr:to>
    <cdr:sp macro="" textlink="">
      <cdr:nvSpPr>
        <cdr:cNvPr id="3" name="Metin kutusu 2"/>
        <cdr:cNvSpPr txBox="1"/>
      </cdr:nvSpPr>
      <cdr:spPr>
        <a:xfrm xmlns:a="http://schemas.openxmlformats.org/drawingml/2006/main">
          <a:off x="4608512" y="1296144"/>
          <a:ext cx="122413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dirty="0" smtClean="0"/>
            <a:t>Özel Yetenek</a:t>
          </a:r>
          <a:endParaRPr lang="tr-TR" sz="1100" dirty="0"/>
        </a:p>
      </cdr:txBody>
    </cdr:sp>
  </cdr:relSizeAnchor>
  <cdr:relSizeAnchor xmlns:cdr="http://schemas.openxmlformats.org/drawingml/2006/chartDrawing">
    <cdr:from>
      <cdr:x>0.64646</cdr:x>
      <cdr:y>0.4</cdr:y>
    </cdr:from>
    <cdr:to>
      <cdr:x>0.81818</cdr:x>
      <cdr:y>0.46667</cdr:y>
    </cdr:to>
    <cdr:sp macro="" textlink="">
      <cdr:nvSpPr>
        <cdr:cNvPr id="4" name="Metin kutusu 1"/>
        <cdr:cNvSpPr txBox="1"/>
      </cdr:nvSpPr>
      <cdr:spPr>
        <a:xfrm xmlns:a="http://schemas.openxmlformats.org/drawingml/2006/main">
          <a:off x="4608512" y="1728192"/>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 Altı</a:t>
          </a:r>
          <a:r>
            <a:rPr lang="tr-TR" sz="1100" dirty="0" smtClean="0"/>
            <a:t> </a:t>
          </a:r>
          <a:endParaRPr lang="tr-TR" sz="1100" dirty="0"/>
        </a:p>
      </cdr:txBody>
    </cdr:sp>
  </cdr:relSizeAnchor>
  <cdr:relSizeAnchor xmlns:cdr="http://schemas.openxmlformats.org/drawingml/2006/chartDrawing">
    <cdr:from>
      <cdr:x>0.64646</cdr:x>
      <cdr:y>0.5</cdr:y>
    </cdr:from>
    <cdr:to>
      <cdr:x>0.81818</cdr:x>
      <cdr:y>0.56667</cdr:y>
    </cdr:to>
    <cdr:sp macro="" textlink="">
      <cdr:nvSpPr>
        <cdr:cNvPr id="5" name="Metin kutusu 1"/>
        <cdr:cNvSpPr txBox="1"/>
      </cdr:nvSpPr>
      <cdr:spPr>
        <a:xfrm xmlns:a="http://schemas.openxmlformats.org/drawingml/2006/main">
          <a:off x="4608512" y="2160240"/>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a:t>
          </a:r>
          <a:endParaRPr lang="tr-TR" sz="1100" dirty="0"/>
        </a:p>
      </cdr:txBody>
    </cdr:sp>
  </cdr:relSizeAnchor>
  <cdr:relSizeAnchor xmlns:cdr="http://schemas.openxmlformats.org/drawingml/2006/chartDrawing">
    <cdr:from>
      <cdr:x>0.59596</cdr:x>
      <cdr:y>0.3</cdr:y>
    </cdr:from>
    <cdr:to>
      <cdr:x>0.63934</cdr:x>
      <cdr:y>0.35491</cdr:y>
    </cdr:to>
    <cdr:sp macro="" textlink="">
      <cdr:nvSpPr>
        <cdr:cNvPr id="6" name="Metin kutusu 1"/>
        <cdr:cNvSpPr txBox="1"/>
      </cdr:nvSpPr>
      <cdr:spPr>
        <a:xfrm xmlns:a="http://schemas.openxmlformats.org/drawingml/2006/main">
          <a:off x="4248472" y="1296144"/>
          <a:ext cx="309240" cy="237232"/>
        </a:xfrm>
        <a:prstGeom xmlns:a="http://schemas.openxmlformats.org/drawingml/2006/main" prst="rect">
          <a:avLst/>
        </a:prstGeom>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0.4</cdr:y>
    </cdr:from>
    <cdr:to>
      <cdr:x>0.63934</cdr:x>
      <cdr:y>0.45491</cdr:y>
    </cdr:to>
    <cdr:sp macro="" textlink="">
      <cdr:nvSpPr>
        <cdr:cNvPr id="7" name="Metin kutusu 1"/>
        <cdr:cNvSpPr txBox="1"/>
      </cdr:nvSpPr>
      <cdr:spPr>
        <a:xfrm xmlns:a="http://schemas.openxmlformats.org/drawingml/2006/main">
          <a:off x="4248472" y="1728192"/>
          <a:ext cx="309240" cy="237232"/>
        </a:xfrm>
        <a:prstGeom xmlns:a="http://schemas.openxmlformats.org/drawingml/2006/main" prst="rect">
          <a:avLst/>
        </a:prstGeom>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0.5</cdr:y>
    </cdr:from>
    <cdr:to>
      <cdr:x>0.63934</cdr:x>
      <cdr:y>0.55491</cdr:y>
    </cdr:to>
    <cdr:sp macro="" textlink="">
      <cdr:nvSpPr>
        <cdr:cNvPr id="8" name="Metin kutusu 1"/>
        <cdr:cNvSpPr txBox="1"/>
      </cdr:nvSpPr>
      <cdr:spPr>
        <a:xfrm xmlns:a="http://schemas.openxmlformats.org/drawingml/2006/main">
          <a:off x="4248472" y="2160240"/>
          <a:ext cx="309240" cy="237232"/>
        </a:xfrm>
        <a:prstGeom xmlns:a="http://schemas.openxmlformats.org/drawingml/2006/main" prst="rect">
          <a:avLst/>
        </a:prstGeom>
        <a:solidFill xmlns:a="http://schemas.openxmlformats.org/drawingml/2006/main">
          <a:schemeClr val="bg2">
            <a:lumMod val="50000"/>
          </a:schemeClr>
        </a:solidFill>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9F4B8B7-57D8-4CF3-879F-AEEB92B53D5B}" type="datetimeFigureOut">
              <a:rPr lang="tr-TR"/>
              <a:pPr>
                <a:defRPr/>
              </a:pPr>
              <a:t>05.02.2015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80A7A32-A37C-469C-AC7A-9516E4DA32F6}" type="slidenum">
              <a:rPr lang="tr-TR"/>
              <a:pPr>
                <a:defRPr/>
              </a:pPr>
              <a:t>‹#›</a:t>
            </a:fld>
            <a:endParaRPr lang="tr-TR"/>
          </a:p>
        </p:txBody>
      </p:sp>
    </p:spTree>
    <p:extLst>
      <p:ext uri="{BB962C8B-B14F-4D97-AF65-F5344CB8AC3E}">
        <p14:creationId xmlns:p14="http://schemas.microsoft.com/office/powerpoint/2010/main" val="2738510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B7A869-4230-447E-81A0-4C8510802E6C}" type="slidenum">
              <a:rPr lang="tr-TR" altLang="tr-TR" smtClean="0">
                <a:latin typeface="Arial" pitchFamily="34" charset="0"/>
                <a:cs typeface="Arial" pitchFamily="34" charset="0"/>
              </a:rPr>
              <a:pPr eaLnBrk="1" hangingPunct="1">
                <a:spcBef>
                  <a:spcPct val="0"/>
                </a:spcBef>
              </a:pPr>
              <a:t>3</a:t>
            </a:fld>
            <a:endParaRPr lang="tr-TR" altLang="tr-TR" smtClean="0">
              <a:latin typeface="Arial" pitchFamily="34" charset="0"/>
              <a:cs typeface="Arial" pitchFamily="34" charset="0"/>
            </a:endParaRPr>
          </a:p>
        </p:txBody>
      </p:sp>
      <p:sp>
        <p:nvSpPr>
          <p:cNvPr id="59397" name="Altbilgi Yer Tutucusu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tr-TR" altLang="tr-T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0420" name="Altbilgi Yer Tutucusu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tr-TR" altLang="tr-TR" smtClean="0">
              <a:latin typeface="Arial" pitchFamily="34" charset="0"/>
              <a:cs typeface="Arial" pitchFamily="34" charset="0"/>
            </a:endParaRPr>
          </a:p>
        </p:txBody>
      </p:sp>
      <p:sp>
        <p:nvSpPr>
          <p:cNvPr id="60421" name="Slayt Numarası Yer Tutucus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123003-D909-435B-9275-EF4A40A096D5}" type="slidenum">
              <a:rPr lang="tr-TR" altLang="tr-TR" smtClean="0">
                <a:latin typeface="Arial" pitchFamily="34" charset="0"/>
                <a:cs typeface="Arial" pitchFamily="34" charset="0"/>
              </a:rPr>
              <a:pPr eaLnBrk="1" hangingPunct="1">
                <a:spcBef>
                  <a:spcPct val="0"/>
                </a:spcBef>
              </a:pPr>
              <a:t>20</a:t>
            </a:fld>
            <a:endParaRPr lang="tr-TR" altLang="tr-TR"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614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C8F09D-A298-4027-A47A-C27130BB635D}" type="slidenum">
              <a:rPr lang="tr-TR" altLang="tr-TR" smtClean="0">
                <a:latin typeface="Arial" pitchFamily="34" charset="0"/>
                <a:cs typeface="Arial" pitchFamily="34" charset="0"/>
              </a:rPr>
              <a:pPr eaLnBrk="1" hangingPunct="1">
                <a:spcBef>
                  <a:spcPct val="0"/>
                </a:spcBef>
              </a:pPr>
              <a:t>29</a:t>
            </a:fld>
            <a:endParaRPr lang="tr-TR" altLang="tr-T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6" name="Rectangle 6"/>
          <p:cNvSpPr>
            <a:spLocks noGrp="1" noChangeArrowheads="1"/>
          </p:cNvSpPr>
          <p:nvPr>
            <p:ph type="sldNum" sz="quarter" idx="12"/>
          </p:nvPr>
        </p:nvSpPr>
        <p:spPr>
          <a:ln/>
        </p:spPr>
        <p:txBody>
          <a:bodyPr/>
          <a:lstStyle>
            <a:lvl1pPr>
              <a:defRPr/>
            </a:lvl1pPr>
          </a:lstStyle>
          <a:p>
            <a:pPr>
              <a:defRPr/>
            </a:pPr>
            <a:fld id="{66EBE18F-B22A-4B81-B1A1-5874106689F8}" type="slidenum">
              <a:rPr lang="es-ES"/>
              <a:pPr>
                <a:defRPr/>
              </a:pPr>
              <a:t>‹#›</a:t>
            </a:fld>
            <a:endParaRPr lang="es-ES"/>
          </a:p>
        </p:txBody>
      </p:sp>
    </p:spTree>
    <p:extLst>
      <p:ext uri="{BB962C8B-B14F-4D97-AF65-F5344CB8AC3E}">
        <p14:creationId xmlns:p14="http://schemas.microsoft.com/office/powerpoint/2010/main" val="2285640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6" name="Rectangle 6"/>
          <p:cNvSpPr>
            <a:spLocks noGrp="1" noChangeArrowheads="1"/>
          </p:cNvSpPr>
          <p:nvPr>
            <p:ph type="sldNum" sz="quarter" idx="12"/>
          </p:nvPr>
        </p:nvSpPr>
        <p:spPr>
          <a:ln/>
        </p:spPr>
        <p:txBody>
          <a:bodyPr/>
          <a:lstStyle>
            <a:lvl1pPr>
              <a:defRPr/>
            </a:lvl1pPr>
          </a:lstStyle>
          <a:p>
            <a:pPr>
              <a:defRPr/>
            </a:pPr>
            <a:fld id="{B3DC0C85-9392-4403-B73F-7C75A33617E4}" type="slidenum">
              <a:rPr lang="es-ES"/>
              <a:pPr>
                <a:defRPr/>
              </a:pPr>
              <a:t>‹#›</a:t>
            </a:fld>
            <a:endParaRPr lang="es-ES"/>
          </a:p>
        </p:txBody>
      </p:sp>
    </p:spTree>
    <p:extLst>
      <p:ext uri="{BB962C8B-B14F-4D97-AF65-F5344CB8AC3E}">
        <p14:creationId xmlns:p14="http://schemas.microsoft.com/office/powerpoint/2010/main" val="287453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6" name="Rectangle 6"/>
          <p:cNvSpPr>
            <a:spLocks noGrp="1" noChangeArrowheads="1"/>
          </p:cNvSpPr>
          <p:nvPr>
            <p:ph type="sldNum" sz="quarter" idx="12"/>
          </p:nvPr>
        </p:nvSpPr>
        <p:spPr>
          <a:ln/>
        </p:spPr>
        <p:txBody>
          <a:bodyPr/>
          <a:lstStyle>
            <a:lvl1pPr>
              <a:defRPr/>
            </a:lvl1pPr>
          </a:lstStyle>
          <a:p>
            <a:pPr>
              <a:defRPr/>
            </a:pPr>
            <a:fld id="{D08E88EB-F816-4589-8152-21EA6278AA32}" type="slidenum">
              <a:rPr lang="es-ES"/>
              <a:pPr>
                <a:defRPr/>
              </a:pPr>
              <a:t>‹#›</a:t>
            </a:fld>
            <a:endParaRPr lang="es-ES"/>
          </a:p>
        </p:txBody>
      </p:sp>
    </p:spTree>
    <p:extLst>
      <p:ext uri="{BB962C8B-B14F-4D97-AF65-F5344CB8AC3E}">
        <p14:creationId xmlns:p14="http://schemas.microsoft.com/office/powerpoint/2010/main" val="136712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6" name="Rectangle 6"/>
          <p:cNvSpPr>
            <a:spLocks noGrp="1" noChangeArrowheads="1"/>
          </p:cNvSpPr>
          <p:nvPr>
            <p:ph type="sldNum" sz="quarter" idx="12"/>
          </p:nvPr>
        </p:nvSpPr>
        <p:spPr>
          <a:ln/>
        </p:spPr>
        <p:txBody>
          <a:bodyPr/>
          <a:lstStyle>
            <a:lvl1pPr>
              <a:defRPr/>
            </a:lvl1pPr>
          </a:lstStyle>
          <a:p>
            <a:pPr>
              <a:defRPr/>
            </a:pPr>
            <a:fld id="{30D130C7-24B1-4315-8230-E5CD50EE32BD}" type="slidenum">
              <a:rPr lang="es-ES"/>
              <a:pPr>
                <a:defRPr/>
              </a:pPr>
              <a:t>‹#›</a:t>
            </a:fld>
            <a:endParaRPr lang="es-ES"/>
          </a:p>
        </p:txBody>
      </p:sp>
    </p:spTree>
    <p:extLst>
      <p:ext uri="{BB962C8B-B14F-4D97-AF65-F5344CB8AC3E}">
        <p14:creationId xmlns:p14="http://schemas.microsoft.com/office/powerpoint/2010/main" val="408446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6" name="Rectangle 6"/>
          <p:cNvSpPr>
            <a:spLocks noGrp="1" noChangeArrowheads="1"/>
          </p:cNvSpPr>
          <p:nvPr>
            <p:ph type="sldNum" sz="quarter" idx="12"/>
          </p:nvPr>
        </p:nvSpPr>
        <p:spPr>
          <a:ln/>
        </p:spPr>
        <p:txBody>
          <a:bodyPr/>
          <a:lstStyle>
            <a:lvl1pPr>
              <a:defRPr/>
            </a:lvl1pPr>
          </a:lstStyle>
          <a:p>
            <a:pPr>
              <a:defRPr/>
            </a:pPr>
            <a:fld id="{F3CE2959-5B55-4E7C-9329-A0A308EDF881}" type="slidenum">
              <a:rPr lang="es-ES"/>
              <a:pPr>
                <a:defRPr/>
              </a:pPr>
              <a:t>‹#›</a:t>
            </a:fld>
            <a:endParaRPr lang="es-ES"/>
          </a:p>
        </p:txBody>
      </p:sp>
    </p:spTree>
    <p:extLst>
      <p:ext uri="{BB962C8B-B14F-4D97-AF65-F5344CB8AC3E}">
        <p14:creationId xmlns:p14="http://schemas.microsoft.com/office/powerpoint/2010/main" val="274253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7" name="Rectangle 6"/>
          <p:cNvSpPr>
            <a:spLocks noGrp="1" noChangeArrowheads="1"/>
          </p:cNvSpPr>
          <p:nvPr>
            <p:ph type="sldNum" sz="quarter" idx="12"/>
          </p:nvPr>
        </p:nvSpPr>
        <p:spPr>
          <a:ln/>
        </p:spPr>
        <p:txBody>
          <a:bodyPr/>
          <a:lstStyle>
            <a:lvl1pPr>
              <a:defRPr/>
            </a:lvl1pPr>
          </a:lstStyle>
          <a:p>
            <a:pPr>
              <a:defRPr/>
            </a:pPr>
            <a:fld id="{E8DBCDFD-8EE8-4F3C-8221-01CA1308F373}" type="slidenum">
              <a:rPr lang="es-ES"/>
              <a:pPr>
                <a:defRPr/>
              </a:pPr>
              <a:t>‹#›</a:t>
            </a:fld>
            <a:endParaRPr lang="es-ES"/>
          </a:p>
        </p:txBody>
      </p:sp>
    </p:spTree>
    <p:extLst>
      <p:ext uri="{BB962C8B-B14F-4D97-AF65-F5344CB8AC3E}">
        <p14:creationId xmlns:p14="http://schemas.microsoft.com/office/powerpoint/2010/main" val="201642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9" name="Rectangle 6"/>
          <p:cNvSpPr>
            <a:spLocks noGrp="1" noChangeArrowheads="1"/>
          </p:cNvSpPr>
          <p:nvPr>
            <p:ph type="sldNum" sz="quarter" idx="12"/>
          </p:nvPr>
        </p:nvSpPr>
        <p:spPr>
          <a:ln/>
        </p:spPr>
        <p:txBody>
          <a:bodyPr/>
          <a:lstStyle>
            <a:lvl1pPr>
              <a:defRPr/>
            </a:lvl1pPr>
          </a:lstStyle>
          <a:p>
            <a:pPr>
              <a:defRPr/>
            </a:pPr>
            <a:fld id="{883DC8F6-1F38-42E5-A980-C23305D51346}" type="slidenum">
              <a:rPr lang="es-ES"/>
              <a:pPr>
                <a:defRPr/>
              </a:pPr>
              <a:t>‹#›</a:t>
            </a:fld>
            <a:endParaRPr lang="es-ES"/>
          </a:p>
        </p:txBody>
      </p:sp>
    </p:spTree>
    <p:extLst>
      <p:ext uri="{BB962C8B-B14F-4D97-AF65-F5344CB8AC3E}">
        <p14:creationId xmlns:p14="http://schemas.microsoft.com/office/powerpoint/2010/main" val="381017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5" name="Rectangle 6"/>
          <p:cNvSpPr>
            <a:spLocks noGrp="1" noChangeArrowheads="1"/>
          </p:cNvSpPr>
          <p:nvPr>
            <p:ph type="sldNum" sz="quarter" idx="12"/>
          </p:nvPr>
        </p:nvSpPr>
        <p:spPr>
          <a:ln/>
        </p:spPr>
        <p:txBody>
          <a:bodyPr/>
          <a:lstStyle>
            <a:lvl1pPr>
              <a:defRPr/>
            </a:lvl1pPr>
          </a:lstStyle>
          <a:p>
            <a:pPr>
              <a:defRPr/>
            </a:pPr>
            <a:fld id="{E24B90E9-B969-4D0E-98C5-EE6ACDF84750}" type="slidenum">
              <a:rPr lang="es-ES"/>
              <a:pPr>
                <a:defRPr/>
              </a:pPr>
              <a:t>‹#›</a:t>
            </a:fld>
            <a:endParaRPr lang="es-ES"/>
          </a:p>
        </p:txBody>
      </p:sp>
    </p:spTree>
    <p:extLst>
      <p:ext uri="{BB962C8B-B14F-4D97-AF65-F5344CB8AC3E}">
        <p14:creationId xmlns:p14="http://schemas.microsoft.com/office/powerpoint/2010/main" val="253820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4" name="Rectangle 6"/>
          <p:cNvSpPr>
            <a:spLocks noGrp="1" noChangeArrowheads="1"/>
          </p:cNvSpPr>
          <p:nvPr>
            <p:ph type="sldNum" sz="quarter" idx="12"/>
          </p:nvPr>
        </p:nvSpPr>
        <p:spPr>
          <a:ln/>
        </p:spPr>
        <p:txBody>
          <a:bodyPr/>
          <a:lstStyle>
            <a:lvl1pPr>
              <a:defRPr/>
            </a:lvl1pPr>
          </a:lstStyle>
          <a:p>
            <a:pPr>
              <a:defRPr/>
            </a:pPr>
            <a:fld id="{A873C26D-17D5-4F7D-BDFE-37B2F37B1EF5}" type="slidenum">
              <a:rPr lang="es-ES"/>
              <a:pPr>
                <a:defRPr/>
              </a:pPr>
              <a:t>‹#›</a:t>
            </a:fld>
            <a:endParaRPr lang="es-ES"/>
          </a:p>
        </p:txBody>
      </p:sp>
    </p:spTree>
    <p:extLst>
      <p:ext uri="{BB962C8B-B14F-4D97-AF65-F5344CB8AC3E}">
        <p14:creationId xmlns:p14="http://schemas.microsoft.com/office/powerpoint/2010/main" val="87876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7" name="Rectangle 6"/>
          <p:cNvSpPr>
            <a:spLocks noGrp="1" noChangeArrowheads="1"/>
          </p:cNvSpPr>
          <p:nvPr>
            <p:ph type="sldNum" sz="quarter" idx="12"/>
          </p:nvPr>
        </p:nvSpPr>
        <p:spPr>
          <a:ln/>
        </p:spPr>
        <p:txBody>
          <a:bodyPr/>
          <a:lstStyle>
            <a:lvl1pPr>
              <a:defRPr/>
            </a:lvl1pPr>
          </a:lstStyle>
          <a:p>
            <a:pPr>
              <a:defRPr/>
            </a:pPr>
            <a:fld id="{95295F9B-08F7-4CE9-931D-0D723338C02A}" type="slidenum">
              <a:rPr lang="es-ES"/>
              <a:pPr>
                <a:defRPr/>
              </a:pPr>
              <a:t>‹#›</a:t>
            </a:fld>
            <a:endParaRPr lang="es-ES"/>
          </a:p>
        </p:txBody>
      </p:sp>
    </p:spTree>
    <p:extLst>
      <p:ext uri="{BB962C8B-B14F-4D97-AF65-F5344CB8AC3E}">
        <p14:creationId xmlns:p14="http://schemas.microsoft.com/office/powerpoint/2010/main" val="72574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a:t>Sancaktepe Rehberlik ve Araştırma Merkezi</a:t>
            </a:r>
          </a:p>
        </p:txBody>
      </p:sp>
      <p:sp>
        <p:nvSpPr>
          <p:cNvPr id="7" name="Rectangle 6"/>
          <p:cNvSpPr>
            <a:spLocks noGrp="1" noChangeArrowheads="1"/>
          </p:cNvSpPr>
          <p:nvPr>
            <p:ph type="sldNum" sz="quarter" idx="12"/>
          </p:nvPr>
        </p:nvSpPr>
        <p:spPr>
          <a:ln/>
        </p:spPr>
        <p:txBody>
          <a:bodyPr/>
          <a:lstStyle>
            <a:lvl1pPr>
              <a:defRPr/>
            </a:lvl1pPr>
          </a:lstStyle>
          <a:p>
            <a:pPr>
              <a:defRPr/>
            </a:pPr>
            <a:fld id="{6F596F20-C7E9-4188-95AB-910E69E3B53D}" type="slidenum">
              <a:rPr lang="es-ES"/>
              <a:pPr>
                <a:defRPr/>
              </a:pPr>
              <a:t>‹#›</a:t>
            </a:fld>
            <a:endParaRPr lang="es-ES"/>
          </a:p>
        </p:txBody>
      </p:sp>
    </p:spTree>
    <p:extLst>
      <p:ext uri="{BB962C8B-B14F-4D97-AF65-F5344CB8AC3E}">
        <p14:creationId xmlns:p14="http://schemas.microsoft.com/office/powerpoint/2010/main" val="391375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smtClean="0"/>
              <a:t>Haga clic para modificar el estilo de texto del patrón</a:t>
            </a:r>
          </a:p>
          <a:p>
            <a:pPr lvl="1"/>
            <a:r>
              <a:rPr lang="es-ES" altLang="tr-TR" smtClean="0"/>
              <a:t>Segundo nivel</a:t>
            </a:r>
          </a:p>
          <a:p>
            <a:pPr lvl="2"/>
            <a:r>
              <a:rPr lang="es-ES" altLang="tr-TR" smtClean="0"/>
              <a:t>Tercer nivel</a:t>
            </a:r>
          </a:p>
          <a:p>
            <a:pPr lvl="3"/>
            <a:r>
              <a:rPr lang="es-ES" altLang="tr-TR" smtClean="0"/>
              <a:t>Cuarto nivel</a:t>
            </a:r>
          </a:p>
          <a:p>
            <a:pPr lvl="4"/>
            <a:r>
              <a:rPr lang="es-ES" altLang="tr-T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r>
              <a:rPr lang="es-ES"/>
              <a:t>Sancaktepe Rehberlik ve Araştırma Merkezi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9F7B674A-3096-444D-8164-F96F25C08193}"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orgm.meb.gov.tr/meb_iys_dosyalar/2013_12/23044414_zelyeteneklirencilerinzenginletirilmietkinlikrnekleri.pdf"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973505@meb.k12.tr"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mailto:sancakteperam@gmail.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dergiler.ankara.edu.tr/dergiler/40/509/6241.pdf"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orgm.meb.gov.t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1 Başlık"/>
          <p:cNvSpPr txBox="1">
            <a:spLocks/>
          </p:cNvSpPr>
          <p:nvPr/>
        </p:nvSpPr>
        <p:spPr bwMode="auto">
          <a:xfrm>
            <a:off x="179388" y="4292600"/>
            <a:ext cx="82296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tr-TR" altLang="tr-TR" b="1" kern="0" dirty="0" smtClean="0">
                <a:solidFill>
                  <a:schemeClr val="tx1"/>
                </a:solidFill>
                <a:latin typeface="Verdana" pitchFamily="34" charset="0"/>
              </a:rPr>
              <a:t>Özel Yetenekliler</a:t>
            </a:r>
          </a:p>
        </p:txBody>
      </p:sp>
      <p:sp>
        <p:nvSpPr>
          <p:cNvPr id="2051" name="Slayt Numarası Yer Tutucusu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6B6E4AA-618C-4818-8BA5-7EE9338DD302}" type="slidenum">
              <a:rPr lang="es-ES" altLang="tr-TR" sz="1400" smtClean="0"/>
              <a:pPr eaLnBrk="1" hangingPunct="1">
                <a:spcBef>
                  <a:spcPct val="0"/>
                </a:spcBef>
                <a:buFontTx/>
                <a:buNone/>
              </a:pPr>
              <a:t>1</a:t>
            </a:fld>
            <a:endParaRPr lang="es-ES" altLang="tr-TR" sz="1400" smtClean="0"/>
          </a:p>
        </p:txBody>
      </p:sp>
      <p:sp>
        <p:nvSpPr>
          <p:cNvPr id="5"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pic>
        <p:nvPicPr>
          <p:cNvPr id="2053"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3048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770" y="1556791"/>
            <a:ext cx="1954091" cy="195409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Özel Yetenekli Birey</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1267" name="2 İçerik Yer Tutucusu"/>
          <p:cNvSpPr>
            <a:spLocks noGrp="1"/>
          </p:cNvSpPr>
          <p:nvPr>
            <p:ph idx="1"/>
          </p:nvPr>
        </p:nvSpPr>
        <p:spPr>
          <a:xfrm>
            <a:off x="354013" y="2060575"/>
            <a:ext cx="8391525" cy="3987800"/>
          </a:xfrm>
        </p:spPr>
        <p:txBody>
          <a:bodyPr/>
          <a:lstStyle/>
          <a:p>
            <a:pPr algn="just" eaLnBrk="1" hangingPunct="1">
              <a:lnSpc>
                <a:spcPct val="150000"/>
              </a:lnSpc>
            </a:pPr>
            <a:r>
              <a:rPr lang="tr-TR" altLang="tr-TR" sz="2000" smtClean="0">
                <a:latin typeface="Verdana" pitchFamily="34" charset="0"/>
              </a:rPr>
              <a:t>21.  yüzyılın bilgi ve yaratıcılığa dayalı rekabet dünyasında özel yetenekliler bilim, teknoloji, sanat, iş ve hizmet alanlarında, genel anlamda uygarlığa katkıda bulunabilecek bireylerdir. </a:t>
            </a:r>
          </a:p>
          <a:p>
            <a:pPr algn="just" eaLnBrk="1" hangingPunct="1">
              <a:lnSpc>
                <a:spcPct val="150000"/>
              </a:lnSpc>
              <a:buFont typeface="Georgia" pitchFamily="18" charset="0"/>
              <a:buNone/>
            </a:pPr>
            <a:endParaRPr lang="tr-TR" altLang="tr-TR" sz="2000" smtClean="0">
              <a:latin typeface="Verdana" pitchFamily="34" charset="0"/>
            </a:endParaRPr>
          </a:p>
          <a:p>
            <a:pPr algn="just" eaLnBrk="1" hangingPunct="1">
              <a:lnSpc>
                <a:spcPct val="150000"/>
              </a:lnSpc>
            </a:pPr>
            <a:r>
              <a:rPr lang="tr-TR" altLang="tr-TR" sz="2000" smtClean="0">
                <a:latin typeface="Verdana" pitchFamily="34" charset="0"/>
              </a:rPr>
              <a:t>Dünyadaki  hızlı değişimler; eğitim ve iş piyasasında yaratıcı ve problem çözme yeteneği güçlü bireylerin önemini daha da arttırmaktadır.</a:t>
            </a:r>
          </a:p>
        </p:txBody>
      </p:sp>
      <p:sp>
        <p:nvSpPr>
          <p:cNvPr id="11268"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AB7B6AC-3D13-4F79-A7AD-DC1451E3BB94}"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10</a:t>
            </a:fld>
            <a:endParaRPr lang="en-US" altLang="tr-TR" sz="1400" smtClean="0">
              <a:latin typeface="Georgia" pitchFamily="18" charset="0"/>
              <a:ea typeface="ヒラギノ明朝 ProN W3"/>
              <a:cs typeface="ヒラギノ明朝 ProN W3"/>
              <a:sym typeface="Georgia" pitchFamily="18" charset="0"/>
            </a:endParaRP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Zihinsel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2291" name="2 İçerik Yer Tutucusu"/>
          <p:cNvSpPr>
            <a:spLocks noGrp="1"/>
          </p:cNvSpPr>
          <p:nvPr>
            <p:ph idx="1"/>
          </p:nvPr>
        </p:nvSpPr>
        <p:spPr>
          <a:xfrm>
            <a:off x="563563" y="1435100"/>
            <a:ext cx="8591550" cy="4608513"/>
          </a:xfrm>
        </p:spPr>
        <p:txBody>
          <a:bodyPr/>
          <a:lstStyle/>
          <a:p>
            <a:pPr eaLnBrk="1" hangingPunct="1">
              <a:lnSpc>
                <a:spcPct val="150000"/>
              </a:lnSpc>
              <a:buFont typeface="Wingdings" pitchFamily="2" charset="2"/>
              <a:buChar char="Ø"/>
            </a:pPr>
            <a:r>
              <a:rPr lang="tr-TR" altLang="tr-TR" sz="1400" smtClean="0">
                <a:latin typeface="Verdana" pitchFamily="34" charset="0"/>
              </a:rPr>
              <a:t>Çeşitli alanlarda özel yetenekleri vardır.</a:t>
            </a:r>
          </a:p>
          <a:p>
            <a:pPr eaLnBrk="1" hangingPunct="1">
              <a:lnSpc>
                <a:spcPct val="150000"/>
              </a:lnSpc>
              <a:buFont typeface="Wingdings" pitchFamily="2" charset="2"/>
              <a:buChar char="Ø"/>
            </a:pPr>
            <a:r>
              <a:rPr lang="tr-TR" altLang="tr-TR" sz="1400" smtClean="0">
                <a:latin typeface="Verdana" pitchFamily="34" charset="0"/>
              </a:rPr>
              <a:t>Yoğun motivasyon gösterebilirler.</a:t>
            </a:r>
          </a:p>
          <a:p>
            <a:pPr eaLnBrk="1" hangingPunct="1">
              <a:lnSpc>
                <a:spcPct val="150000"/>
              </a:lnSpc>
              <a:buFont typeface="Wingdings" pitchFamily="2" charset="2"/>
              <a:buChar char="Ø"/>
            </a:pPr>
            <a:r>
              <a:rPr lang="tr-TR" altLang="tr-TR" sz="1400" smtClean="0">
                <a:latin typeface="Verdana" pitchFamily="34" charset="0"/>
              </a:rPr>
              <a:t>Gelişim basamaklarını yaşıtlarından önce tamamlarlar.</a:t>
            </a:r>
          </a:p>
          <a:p>
            <a:pPr eaLnBrk="1" hangingPunct="1">
              <a:lnSpc>
                <a:spcPct val="150000"/>
              </a:lnSpc>
              <a:buFont typeface="Wingdings" pitchFamily="2" charset="2"/>
              <a:buChar char="Ø"/>
            </a:pPr>
            <a:r>
              <a:rPr lang="tr-TR" altLang="tr-TR" sz="1400" smtClean="0">
                <a:latin typeface="Verdana" pitchFamily="34" charset="0"/>
              </a:rPr>
              <a:t>Sürekli soru sorarlar, meraklıdırlar.</a:t>
            </a:r>
          </a:p>
          <a:p>
            <a:pPr eaLnBrk="1" hangingPunct="1">
              <a:lnSpc>
                <a:spcPct val="150000"/>
              </a:lnSpc>
              <a:buFont typeface="Wingdings" pitchFamily="2" charset="2"/>
              <a:buChar char="Ø"/>
            </a:pPr>
            <a:r>
              <a:rPr lang="tr-TR" altLang="tr-TR" sz="1400" smtClean="0">
                <a:latin typeface="Verdana" pitchFamily="34" charset="0"/>
              </a:rPr>
              <a:t>Ayrıntılara dikkat ederler.</a:t>
            </a:r>
          </a:p>
          <a:p>
            <a:pPr eaLnBrk="1" hangingPunct="1">
              <a:lnSpc>
                <a:spcPct val="150000"/>
              </a:lnSpc>
              <a:buFont typeface="Wingdings" pitchFamily="2" charset="2"/>
              <a:buChar char="Ø"/>
            </a:pPr>
            <a:r>
              <a:rPr lang="tr-TR" altLang="tr-TR" sz="1400" smtClean="0">
                <a:latin typeface="Verdana" pitchFamily="34" charset="0"/>
              </a:rPr>
              <a:t>Kendisinin seçtiği konuda veya ilgi alanlarında bağımsız çalışabilirler.</a:t>
            </a:r>
          </a:p>
          <a:p>
            <a:pPr eaLnBrk="1" hangingPunct="1">
              <a:lnSpc>
                <a:spcPct val="150000"/>
              </a:lnSpc>
              <a:buFont typeface="Wingdings" pitchFamily="2" charset="2"/>
              <a:buChar char="Ø"/>
            </a:pPr>
            <a:r>
              <a:rPr lang="tr-TR" altLang="tr-TR" sz="1400" smtClean="0">
                <a:latin typeface="Verdana" pitchFamily="34" charset="0"/>
              </a:rPr>
              <a:t>Çabuk ve kolay öğrenirler, kavrama ve akılda tutma süreleri yüksektir.</a:t>
            </a:r>
          </a:p>
          <a:p>
            <a:pPr eaLnBrk="1" hangingPunct="1">
              <a:lnSpc>
                <a:spcPct val="150000"/>
              </a:lnSpc>
              <a:buFont typeface="Wingdings" pitchFamily="2" charset="2"/>
              <a:buChar char="Ø"/>
            </a:pPr>
            <a:r>
              <a:rPr lang="tr-TR" altLang="tr-TR" sz="1400" smtClean="0">
                <a:latin typeface="Verdana" pitchFamily="34" charset="0"/>
              </a:rPr>
              <a:t>Birbirini takip eden konular, olaylar dizisi karşısında sonraki adımı tahmin edebilirler.</a:t>
            </a:r>
          </a:p>
          <a:p>
            <a:pPr eaLnBrk="1" hangingPunct="1">
              <a:lnSpc>
                <a:spcPct val="150000"/>
              </a:lnSpc>
              <a:buFont typeface="Wingdings" pitchFamily="2" charset="2"/>
              <a:buChar char="Ø"/>
            </a:pPr>
            <a:r>
              <a:rPr lang="tr-TR" altLang="tr-TR" sz="1400" smtClean="0">
                <a:latin typeface="Verdana" pitchFamily="34" charset="0"/>
              </a:rPr>
              <a:t>Derin ve geniş ilgi alanlarına sahiptirler.</a:t>
            </a:r>
          </a:p>
          <a:p>
            <a:pPr eaLnBrk="1" hangingPunct="1">
              <a:lnSpc>
                <a:spcPct val="150000"/>
              </a:lnSpc>
              <a:buFont typeface="Wingdings" pitchFamily="2" charset="2"/>
              <a:buChar char="Ø"/>
            </a:pPr>
            <a:r>
              <a:rPr lang="tr-TR" altLang="tr-TR" sz="1400" smtClean="0">
                <a:latin typeface="Verdana" pitchFamily="34" charset="0"/>
              </a:rPr>
              <a:t>Bir alanda öğrendiği konu ile bir başka alanda öğrendiği onu arasında akla yatkın ilişkiler kurabilirler.</a:t>
            </a:r>
          </a:p>
          <a:p>
            <a:pPr eaLnBrk="1" hangingPunct="1">
              <a:lnSpc>
                <a:spcPct val="150000"/>
              </a:lnSpc>
              <a:buFont typeface="Wingdings" pitchFamily="2" charset="2"/>
              <a:buChar char="Ø"/>
            </a:pPr>
            <a:r>
              <a:rPr lang="tr-TR" altLang="tr-TR" sz="1400" smtClean="0">
                <a:latin typeface="Verdana" pitchFamily="34" charset="0"/>
              </a:rPr>
              <a:t>Kelime dağarcıkları zengindir.</a:t>
            </a:r>
          </a:p>
          <a:p>
            <a:pPr eaLnBrk="1" hangingPunct="1">
              <a:lnSpc>
                <a:spcPct val="150000"/>
              </a:lnSpc>
            </a:pPr>
            <a:endParaRPr lang="tr-TR" altLang="tr-TR" sz="1400" smtClean="0"/>
          </a:p>
          <a:p>
            <a:pPr eaLnBrk="1" hangingPunct="1">
              <a:lnSpc>
                <a:spcPct val="150000"/>
              </a:lnSpc>
            </a:pPr>
            <a:endParaRPr lang="tr-TR" altLang="tr-TR" sz="1400" smtClean="0">
              <a:latin typeface="Verdana" pitchFamily="34" charset="0"/>
            </a:endParaRPr>
          </a:p>
        </p:txBody>
      </p:sp>
      <p:sp>
        <p:nvSpPr>
          <p:cNvPr id="12292"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4DF30AC-6CD8-47C0-B66A-E4E9FD23D405}"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11</a:t>
            </a:fld>
            <a:endParaRPr lang="en-US" altLang="tr-TR" sz="1400" smtClean="0">
              <a:latin typeface="Georgia" pitchFamily="18" charset="0"/>
              <a:ea typeface="ヒラギノ明朝 ProN W3"/>
              <a:cs typeface="ヒラギノ明朝 ProN W3"/>
              <a:sym typeface="Georgia" pitchFamily="18" charset="0"/>
            </a:endParaRP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Zihinsel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3315" name="2 İçerik Yer Tutucusu"/>
          <p:cNvSpPr>
            <a:spLocks noGrp="1"/>
          </p:cNvSpPr>
          <p:nvPr>
            <p:ph idx="1"/>
          </p:nvPr>
        </p:nvSpPr>
        <p:spPr>
          <a:xfrm>
            <a:off x="468313" y="1628775"/>
            <a:ext cx="8618537" cy="4608513"/>
          </a:xfrm>
        </p:spPr>
        <p:txBody>
          <a:bodyPr/>
          <a:lstStyle/>
          <a:p>
            <a:pPr marL="360363" indent="-360363" eaLnBrk="1" hangingPunct="1">
              <a:lnSpc>
                <a:spcPct val="150000"/>
              </a:lnSpc>
              <a:spcBef>
                <a:spcPct val="0"/>
              </a:spcBef>
              <a:buFont typeface="Wingdings" pitchFamily="2" charset="2"/>
              <a:buChar char="Ø"/>
            </a:pPr>
            <a:r>
              <a:rPr lang="tr-TR" altLang="tr-TR" sz="1500" smtClean="0">
                <a:latin typeface="Verdana" pitchFamily="34" charset="0"/>
              </a:rPr>
              <a:t>Kelimeleri doğru telaffuz eder, yerli yerinde kullanırlar. </a:t>
            </a:r>
          </a:p>
          <a:p>
            <a:pPr marL="360363" indent="-360363" eaLnBrk="1" hangingPunct="1">
              <a:lnSpc>
                <a:spcPct val="150000"/>
              </a:lnSpc>
              <a:spcBef>
                <a:spcPct val="0"/>
              </a:spcBef>
              <a:buFont typeface="Wingdings" pitchFamily="2" charset="2"/>
              <a:buChar char="Ø"/>
            </a:pPr>
            <a:r>
              <a:rPr lang="tr-TR" altLang="tr-TR" sz="1500" smtClean="0">
                <a:latin typeface="Verdana" pitchFamily="34" charset="0"/>
              </a:rPr>
              <a:t>Akıcı bir konuşmaları vardır.</a:t>
            </a:r>
          </a:p>
          <a:p>
            <a:pPr marL="360363" indent="-360363" eaLnBrk="1" hangingPunct="1">
              <a:lnSpc>
                <a:spcPct val="150000"/>
              </a:lnSpc>
              <a:spcBef>
                <a:spcPct val="0"/>
              </a:spcBef>
              <a:buFont typeface="Wingdings" pitchFamily="2" charset="2"/>
              <a:buChar char="Ø"/>
            </a:pPr>
            <a:r>
              <a:rPr lang="tr-TR" altLang="tr-TR" sz="1500" smtClean="0">
                <a:latin typeface="Verdana" pitchFamily="34" charset="0"/>
              </a:rPr>
              <a:t>Bildiklerini, düşündüklerini yaşıtlarından daha iyi ifade edebilirler.</a:t>
            </a:r>
          </a:p>
          <a:p>
            <a:pPr marL="360363" indent="-360363" eaLnBrk="1" hangingPunct="1">
              <a:lnSpc>
                <a:spcPct val="150000"/>
              </a:lnSpc>
              <a:spcBef>
                <a:spcPct val="0"/>
              </a:spcBef>
              <a:buFont typeface="Wingdings" pitchFamily="2" charset="2"/>
              <a:buChar char="Ø"/>
            </a:pPr>
            <a:r>
              <a:rPr lang="tr-TR" altLang="tr-TR" sz="1500" smtClean="0">
                <a:latin typeface="Verdana" pitchFamily="34" charset="0"/>
              </a:rPr>
              <a:t>Bir öykünün ya da paragrafın ana fikrini yaşıtlarından daha çabuk bulup çıkarırlar.</a:t>
            </a:r>
          </a:p>
          <a:p>
            <a:pPr marL="360363" indent="-360363" eaLnBrk="1" hangingPunct="1">
              <a:lnSpc>
                <a:spcPct val="150000"/>
              </a:lnSpc>
              <a:spcBef>
                <a:spcPct val="0"/>
              </a:spcBef>
              <a:buFont typeface="Wingdings" pitchFamily="2" charset="2"/>
              <a:buChar char="Ø"/>
            </a:pPr>
            <a:r>
              <a:rPr lang="tr-TR" altLang="tr-TR" sz="1500" smtClean="0">
                <a:latin typeface="Verdana" pitchFamily="34" charset="0"/>
              </a:rPr>
              <a:t>Neden sonuç ilişkilerini ve benzerliklerini yaşıtlarından daha çabuk ayırt ederler.</a:t>
            </a:r>
          </a:p>
          <a:p>
            <a:pPr marL="360363" indent="-360363" eaLnBrk="1" hangingPunct="1">
              <a:lnSpc>
                <a:spcPct val="150000"/>
              </a:lnSpc>
              <a:spcBef>
                <a:spcPct val="0"/>
              </a:spcBef>
              <a:buFont typeface="Wingdings" pitchFamily="2" charset="2"/>
              <a:buChar char="Ø"/>
            </a:pPr>
            <a:r>
              <a:rPr lang="tr-TR" altLang="tr-TR" sz="1500" smtClean="0">
                <a:latin typeface="Verdana" pitchFamily="34" charset="0"/>
              </a:rPr>
              <a:t>Karmaşık ve zor problemlerden hoşlanır ve yaşıtlarının çözemediği problemleri çözebilirler.</a:t>
            </a:r>
          </a:p>
          <a:p>
            <a:pPr marL="360363" indent="-360363" eaLnBrk="1" hangingPunct="1">
              <a:lnSpc>
                <a:spcPct val="150000"/>
              </a:lnSpc>
              <a:spcBef>
                <a:spcPct val="0"/>
              </a:spcBef>
              <a:buFont typeface="Wingdings" pitchFamily="2" charset="2"/>
              <a:buChar char="Ø"/>
            </a:pPr>
            <a:r>
              <a:rPr lang="tr-TR" altLang="tr-TR" sz="1500" smtClean="0">
                <a:latin typeface="Verdana" pitchFamily="34" charset="0"/>
              </a:rPr>
              <a:t>Ders başarıları yüksektir.</a:t>
            </a:r>
          </a:p>
          <a:p>
            <a:pPr marL="360363" indent="-360363" eaLnBrk="1" hangingPunct="1">
              <a:lnSpc>
                <a:spcPct val="150000"/>
              </a:lnSpc>
              <a:spcBef>
                <a:spcPct val="0"/>
              </a:spcBef>
              <a:buFont typeface="Wingdings" pitchFamily="2" charset="2"/>
              <a:buChar char="Ø"/>
            </a:pPr>
            <a:r>
              <a:rPr lang="tr-TR" altLang="tr-TR" sz="1500" smtClean="0">
                <a:latin typeface="Verdana" pitchFamily="34" charset="0"/>
              </a:rPr>
              <a:t>Eleştirebilme yetenekleri yüksektir.</a:t>
            </a:r>
          </a:p>
          <a:p>
            <a:pPr marL="360363" indent="-360363" eaLnBrk="1" hangingPunct="1">
              <a:lnSpc>
                <a:spcPct val="150000"/>
              </a:lnSpc>
              <a:spcBef>
                <a:spcPct val="0"/>
              </a:spcBef>
              <a:buFont typeface="Wingdings" pitchFamily="2" charset="2"/>
              <a:buChar char="Ø"/>
            </a:pPr>
            <a:r>
              <a:rPr lang="tr-TR" altLang="tr-TR" sz="1500" smtClean="0">
                <a:latin typeface="Verdana" pitchFamily="34" charset="0"/>
              </a:rPr>
              <a:t>Orijinal, yaratıcı ve girişkendirler.</a:t>
            </a:r>
          </a:p>
          <a:p>
            <a:pPr marL="360363" indent="-360363" eaLnBrk="1" hangingPunct="1">
              <a:lnSpc>
                <a:spcPct val="150000"/>
              </a:lnSpc>
              <a:spcBef>
                <a:spcPct val="0"/>
              </a:spcBef>
              <a:buFont typeface="Wingdings" pitchFamily="2" charset="2"/>
              <a:buChar char="Ø"/>
            </a:pPr>
            <a:r>
              <a:rPr lang="tr-TR" altLang="tr-TR" sz="1500" smtClean="0">
                <a:latin typeface="Verdana" pitchFamily="34" charset="0"/>
              </a:rPr>
              <a:t>Başarılı oldukları alanda yüksek performans ve potansiyel kabiliyetlerini tek başına veya birleştirerek kendilerini gösterirler.</a:t>
            </a:r>
          </a:p>
        </p:txBody>
      </p:sp>
      <p:sp>
        <p:nvSpPr>
          <p:cNvPr id="13316"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8C3289FC-13A6-4148-A969-3F46AD49969A}"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12</a:t>
            </a:fld>
            <a:endParaRPr lang="en-US" altLang="tr-TR" sz="1400" smtClean="0">
              <a:latin typeface="Georgia" pitchFamily="18" charset="0"/>
              <a:ea typeface="ヒラギノ明朝 ProN W3"/>
              <a:cs typeface="ヒラギノ明朝 ProN W3"/>
              <a:sym typeface="Georgia" pitchFamily="18" charset="0"/>
            </a:endParaRP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Sosyal Alandaki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4339" name="2 İçerik Yer Tutucusu"/>
          <p:cNvSpPr>
            <a:spLocks noGrp="1"/>
          </p:cNvSpPr>
          <p:nvPr>
            <p:ph idx="1"/>
          </p:nvPr>
        </p:nvSpPr>
        <p:spPr>
          <a:xfrm>
            <a:off x="296863" y="1458913"/>
            <a:ext cx="8804275" cy="4608512"/>
          </a:xfrm>
        </p:spPr>
        <p:txBody>
          <a:bodyPr/>
          <a:lstStyle/>
          <a:p>
            <a:pPr eaLnBrk="1" hangingPunct="1">
              <a:lnSpc>
                <a:spcPct val="150000"/>
              </a:lnSpc>
              <a:buFont typeface="Wingdings" pitchFamily="2" charset="2"/>
              <a:buChar char="q"/>
            </a:pPr>
            <a:r>
              <a:rPr lang="tr-TR" altLang="tr-TR" sz="1800" smtClean="0">
                <a:latin typeface="Verdana" pitchFamily="34" charset="0"/>
              </a:rPr>
              <a:t>Kendilerine güvenir, kolaylıkla sorumluluk alabilirler.</a:t>
            </a:r>
          </a:p>
          <a:p>
            <a:pPr eaLnBrk="1" hangingPunct="1">
              <a:lnSpc>
                <a:spcPct val="150000"/>
              </a:lnSpc>
              <a:buFont typeface="Wingdings" pitchFamily="2" charset="2"/>
              <a:buChar char="q"/>
            </a:pPr>
            <a:r>
              <a:rPr lang="tr-TR" altLang="tr-TR" sz="1800" smtClean="0">
                <a:latin typeface="Verdana" pitchFamily="34" charset="0"/>
              </a:rPr>
              <a:t>Yeni ve değişik durumlara kolay ve çabuk uyarlar.</a:t>
            </a:r>
          </a:p>
          <a:p>
            <a:pPr eaLnBrk="1" hangingPunct="1">
              <a:lnSpc>
                <a:spcPct val="150000"/>
              </a:lnSpc>
              <a:buFont typeface="Wingdings" pitchFamily="2" charset="2"/>
              <a:buChar char="q"/>
            </a:pPr>
            <a:r>
              <a:rPr lang="tr-TR" altLang="tr-TR" sz="1800" smtClean="0">
                <a:latin typeface="Verdana" pitchFamily="34" charset="0"/>
              </a:rPr>
              <a:t>Sosyal etkinliklere katılmaktan hoşlanırlar.</a:t>
            </a:r>
          </a:p>
          <a:p>
            <a:pPr eaLnBrk="1" hangingPunct="1">
              <a:lnSpc>
                <a:spcPct val="150000"/>
              </a:lnSpc>
              <a:buFont typeface="Wingdings" pitchFamily="2" charset="2"/>
              <a:buChar char="q"/>
            </a:pPr>
            <a:r>
              <a:rPr lang="tr-TR" altLang="tr-TR" sz="1800" smtClean="0">
                <a:latin typeface="Verdana" pitchFamily="34" charset="0"/>
              </a:rPr>
              <a:t>Duyarlıdırlar; empati yetenekleri gelişmiştir.</a:t>
            </a:r>
          </a:p>
          <a:p>
            <a:pPr eaLnBrk="1" hangingPunct="1">
              <a:lnSpc>
                <a:spcPct val="150000"/>
              </a:lnSpc>
              <a:buFont typeface="Wingdings" pitchFamily="2" charset="2"/>
              <a:buChar char="q"/>
            </a:pPr>
            <a:r>
              <a:rPr lang="tr-TR" altLang="tr-TR" sz="1800" smtClean="0">
                <a:latin typeface="Verdana" pitchFamily="34" charset="0"/>
              </a:rPr>
              <a:t>Grup içinde lider olurlar.</a:t>
            </a:r>
          </a:p>
          <a:p>
            <a:pPr eaLnBrk="1" hangingPunct="1">
              <a:lnSpc>
                <a:spcPct val="150000"/>
              </a:lnSpc>
              <a:buFont typeface="Wingdings" pitchFamily="2" charset="2"/>
              <a:buChar char="q"/>
            </a:pPr>
            <a:r>
              <a:rPr lang="tr-TR" altLang="tr-TR" sz="1800" smtClean="0">
                <a:latin typeface="Verdana" pitchFamily="34" charset="0"/>
              </a:rPr>
              <a:t>Grubun ilerisindedirler; yetişkinlerle iletişime girmeyi tercih ederler.</a:t>
            </a:r>
          </a:p>
          <a:p>
            <a:pPr eaLnBrk="1" hangingPunct="1">
              <a:lnSpc>
                <a:spcPct val="150000"/>
              </a:lnSpc>
              <a:buFont typeface="Wingdings" pitchFamily="2" charset="2"/>
              <a:buChar char="q"/>
            </a:pPr>
            <a:r>
              <a:rPr lang="tr-TR" altLang="tr-TR" sz="1800" smtClean="0">
                <a:latin typeface="Verdana" pitchFamily="34" charset="0"/>
              </a:rPr>
              <a:t>Başkalarıyla kolayca işbirliği yaparlar.</a:t>
            </a:r>
          </a:p>
          <a:p>
            <a:pPr eaLnBrk="1" hangingPunct="1">
              <a:lnSpc>
                <a:spcPct val="150000"/>
              </a:lnSpc>
              <a:buFont typeface="Wingdings" pitchFamily="2" charset="2"/>
              <a:buChar char="q"/>
            </a:pPr>
            <a:r>
              <a:rPr lang="tr-TR" altLang="tr-TR" sz="1800" smtClean="0">
                <a:latin typeface="Verdana" pitchFamily="34" charset="0"/>
              </a:rPr>
              <a:t>Genelde alçak gönüllüdürler; başkalarına yardım etmekten hoşlanırlar.</a:t>
            </a:r>
          </a:p>
          <a:p>
            <a:pPr eaLnBrk="1" hangingPunct="1">
              <a:lnSpc>
                <a:spcPct val="150000"/>
              </a:lnSpc>
              <a:buFont typeface="Wingdings" pitchFamily="2" charset="2"/>
              <a:buChar char="q"/>
            </a:pPr>
            <a:r>
              <a:rPr lang="tr-TR" altLang="tr-TR" sz="1800" smtClean="0">
                <a:latin typeface="Verdana" pitchFamily="34" charset="0"/>
              </a:rPr>
              <a:t>Sınıf arkadaşları tarafından yeni fikir, bilgi kaynağı ve grup lideri olarak görülürler.</a:t>
            </a:r>
          </a:p>
          <a:p>
            <a:pPr eaLnBrk="1" hangingPunct="1">
              <a:lnSpc>
                <a:spcPct val="150000"/>
              </a:lnSpc>
              <a:buFont typeface="Wingdings" pitchFamily="2" charset="2"/>
              <a:buChar char="q"/>
            </a:pPr>
            <a:endParaRPr lang="tr-TR" altLang="tr-TR" sz="700" smtClean="0"/>
          </a:p>
          <a:p>
            <a:pPr eaLnBrk="1" hangingPunct="1">
              <a:lnSpc>
                <a:spcPct val="150000"/>
              </a:lnSpc>
            </a:pPr>
            <a:endParaRPr lang="tr-TR" altLang="tr-TR" sz="1800" smtClean="0"/>
          </a:p>
          <a:p>
            <a:pPr eaLnBrk="1" hangingPunct="1">
              <a:lnSpc>
                <a:spcPct val="150000"/>
              </a:lnSpc>
            </a:pPr>
            <a:endParaRPr lang="tr-TR" altLang="tr-TR" sz="1800" smtClean="0">
              <a:latin typeface="Verdana" pitchFamily="34" charset="0"/>
            </a:endParaRPr>
          </a:p>
        </p:txBody>
      </p:sp>
      <p:sp>
        <p:nvSpPr>
          <p:cNvPr id="1434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1CCAAEE-2B3C-4F68-A4F0-1E78A163FF34}"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13</a:t>
            </a:fld>
            <a:endParaRPr lang="en-US" altLang="tr-TR" sz="1400" smtClean="0">
              <a:latin typeface="Georgia" pitchFamily="18" charset="0"/>
              <a:ea typeface="ヒラギノ明朝 ProN W3"/>
              <a:cs typeface="ヒラギノ明朝 ProN W3"/>
              <a:sym typeface="Georgia" pitchFamily="18" charset="0"/>
            </a:endParaRP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Sosyal Alandaki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468313" y="1557338"/>
            <a:ext cx="8316912" cy="4608512"/>
          </a:xfrm>
        </p:spPr>
        <p:txBody>
          <a:bodyPr>
            <a:normAutofit fontScale="92500" lnSpcReduction="20000"/>
          </a:bodyPr>
          <a:lstStyle/>
          <a:p>
            <a:pPr eaLnBrk="1" hangingPunct="1">
              <a:lnSpc>
                <a:spcPct val="150000"/>
              </a:lnSpc>
              <a:buFont typeface="Wingdings" panose="05000000000000000000" pitchFamily="2" charset="2"/>
              <a:buChar char="Ø"/>
              <a:defRPr/>
            </a:pPr>
            <a:r>
              <a:rPr lang="tr-TR" altLang="tr-TR" sz="1600" dirty="0" smtClean="0">
                <a:latin typeface="Verdana" pitchFamily="34" charset="0"/>
              </a:rPr>
              <a:t>Okula severek giderler.</a:t>
            </a:r>
          </a:p>
          <a:p>
            <a:pPr eaLnBrk="1" hangingPunct="1">
              <a:lnSpc>
                <a:spcPct val="150000"/>
              </a:lnSpc>
              <a:buFont typeface="Wingdings" panose="05000000000000000000" pitchFamily="2" charset="2"/>
              <a:buChar char="Ø"/>
              <a:defRPr/>
            </a:pPr>
            <a:r>
              <a:rPr lang="tr-TR" altLang="tr-TR" sz="1600" dirty="0" smtClean="0">
                <a:latin typeface="Verdana" pitchFamily="34" charset="0"/>
              </a:rPr>
              <a:t>Çalışkandırlar; amaçlarına ulaşmaktan ve  	</a:t>
            </a:r>
          </a:p>
          <a:p>
            <a:pPr marL="68580" indent="0" eaLnBrk="1" hangingPunct="1">
              <a:lnSpc>
                <a:spcPct val="150000"/>
              </a:lnSpc>
              <a:buFontTx/>
              <a:buNone/>
              <a:defRPr/>
            </a:pPr>
            <a:r>
              <a:rPr lang="tr-TR" altLang="tr-TR" sz="1600" dirty="0">
                <a:latin typeface="Verdana" pitchFamily="34" charset="0"/>
              </a:rPr>
              <a:t> </a:t>
            </a:r>
            <a:r>
              <a:rPr lang="tr-TR" altLang="tr-TR" sz="1600" dirty="0" smtClean="0">
                <a:latin typeface="Verdana" pitchFamily="34" charset="0"/>
              </a:rPr>
              <a:t>   başarıdan zevk duyarlar.</a:t>
            </a:r>
          </a:p>
          <a:p>
            <a:pPr eaLnBrk="1" hangingPunct="1">
              <a:lnSpc>
                <a:spcPct val="150000"/>
              </a:lnSpc>
              <a:buFont typeface="Wingdings" panose="05000000000000000000" pitchFamily="2" charset="2"/>
              <a:buChar char="Ø"/>
              <a:defRPr/>
            </a:pPr>
            <a:r>
              <a:rPr lang="tr-TR" altLang="tr-TR" sz="1600" dirty="0" smtClean="0">
                <a:latin typeface="Verdana" pitchFamily="34" charset="0"/>
              </a:rPr>
              <a:t>Güçlü bir konsantrasyona sahiptirler.</a:t>
            </a:r>
          </a:p>
          <a:p>
            <a:pPr eaLnBrk="1" hangingPunct="1">
              <a:lnSpc>
                <a:spcPct val="150000"/>
              </a:lnSpc>
              <a:buFont typeface="Wingdings" panose="05000000000000000000" pitchFamily="2" charset="2"/>
              <a:buChar char="Ø"/>
              <a:defRPr/>
            </a:pPr>
            <a:r>
              <a:rPr lang="tr-TR" altLang="tr-TR" sz="1600" dirty="0" smtClean="0">
                <a:latin typeface="Verdana" pitchFamily="34" charset="0"/>
              </a:rPr>
              <a:t>Azimli ve sabırlıdırlar.</a:t>
            </a:r>
          </a:p>
          <a:p>
            <a:pPr eaLnBrk="1" hangingPunct="1">
              <a:lnSpc>
                <a:spcPct val="150000"/>
              </a:lnSpc>
              <a:buFont typeface="Wingdings" panose="05000000000000000000" pitchFamily="2" charset="2"/>
              <a:buChar char="Ø"/>
              <a:defRPr/>
            </a:pPr>
            <a:r>
              <a:rPr lang="tr-TR" altLang="tr-TR" sz="1600" dirty="0" smtClean="0">
                <a:latin typeface="Verdana" pitchFamily="34" charset="0"/>
              </a:rPr>
              <a:t>Sorumluluk duyguları gelişmiştir. Sorumluluk  almayı çok ister ve bunu yerine getirmekten hoşlanırlar.</a:t>
            </a:r>
          </a:p>
          <a:p>
            <a:pPr eaLnBrk="1" hangingPunct="1">
              <a:lnSpc>
                <a:spcPct val="150000"/>
              </a:lnSpc>
              <a:buFont typeface="Wingdings" panose="05000000000000000000" pitchFamily="2" charset="2"/>
              <a:buChar char="Ø"/>
              <a:defRPr/>
            </a:pPr>
            <a:r>
              <a:rPr lang="tr-TR" altLang="tr-TR" sz="1600" dirty="0" smtClean="0">
                <a:latin typeface="Verdana" pitchFamily="34" charset="0"/>
              </a:rPr>
              <a:t>Espri yetenekleri vardır; fıkra anlatmaktan hoşlanırlar.</a:t>
            </a:r>
          </a:p>
          <a:p>
            <a:pPr eaLnBrk="1" hangingPunct="1">
              <a:lnSpc>
                <a:spcPct val="150000"/>
              </a:lnSpc>
              <a:buFont typeface="Wingdings" panose="05000000000000000000" pitchFamily="2" charset="2"/>
              <a:buChar char="Ø"/>
              <a:defRPr/>
            </a:pPr>
            <a:r>
              <a:rPr lang="tr-TR" altLang="tr-TR" sz="1600" dirty="0" smtClean="0">
                <a:latin typeface="Verdana" pitchFamily="34" charset="0"/>
              </a:rPr>
              <a:t>Yaratıcı öyküler anlatır ya da yazarlar.</a:t>
            </a:r>
          </a:p>
          <a:p>
            <a:pPr eaLnBrk="1" hangingPunct="1">
              <a:lnSpc>
                <a:spcPct val="150000"/>
              </a:lnSpc>
              <a:buFont typeface="Wingdings" panose="05000000000000000000" pitchFamily="2" charset="2"/>
              <a:buChar char="Ø"/>
              <a:defRPr/>
            </a:pPr>
            <a:r>
              <a:rPr lang="tr-TR" altLang="tr-TR" sz="1600" dirty="0" smtClean="0">
                <a:latin typeface="Verdana" pitchFamily="34" charset="0"/>
              </a:rPr>
              <a:t>Değişik konularda okur ve zor metinleri okumaktan keyif alırlar.</a:t>
            </a:r>
          </a:p>
          <a:p>
            <a:pPr eaLnBrk="1" hangingPunct="1">
              <a:lnSpc>
                <a:spcPct val="150000"/>
              </a:lnSpc>
              <a:buFont typeface="Wingdings" panose="05000000000000000000" pitchFamily="2" charset="2"/>
              <a:buChar char="Ø"/>
              <a:defRPr/>
            </a:pPr>
            <a:r>
              <a:rPr lang="tr-TR" altLang="tr-TR" sz="1600" dirty="0" smtClean="0">
                <a:latin typeface="Verdana" pitchFamily="34" charset="0"/>
              </a:rPr>
              <a:t>Sosyal problemlerde araştırma, uygulama, hipotez oluşturma anlamlı sonuçlara varma, yazılı ya da sözlü sunuların sonuçlarını etkin bir biçimde düzenleme yeteneğine sahiptirler.</a:t>
            </a:r>
          </a:p>
          <a:p>
            <a:pPr eaLnBrk="1" hangingPunct="1">
              <a:lnSpc>
                <a:spcPct val="150000"/>
              </a:lnSpc>
              <a:buFont typeface="Wingdings" pitchFamily="2" charset="2"/>
              <a:buChar char="q"/>
              <a:defRPr/>
            </a:pPr>
            <a:endParaRPr lang="tr-TR" altLang="tr-TR" sz="600" dirty="0" smtClean="0"/>
          </a:p>
          <a:p>
            <a:pPr eaLnBrk="1" hangingPunct="1">
              <a:lnSpc>
                <a:spcPct val="150000"/>
              </a:lnSpc>
              <a:defRPr/>
            </a:pPr>
            <a:endParaRPr lang="tr-TR" sz="1600" dirty="0" smtClean="0"/>
          </a:p>
          <a:p>
            <a:pPr eaLnBrk="1" hangingPunct="1">
              <a:lnSpc>
                <a:spcPct val="150000"/>
              </a:lnSpc>
              <a:defRPr/>
            </a:pPr>
            <a:endParaRPr lang="tr-TR" sz="1600" dirty="0" smtClean="0">
              <a:latin typeface="Verdana" pitchFamily="34" charset="0"/>
            </a:endParaRPr>
          </a:p>
        </p:txBody>
      </p:sp>
      <p:sp>
        <p:nvSpPr>
          <p:cNvPr id="15364"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CBAA343-0D31-4AA8-97A4-6E4315BEA4FB}"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14</a:t>
            </a:fld>
            <a:endParaRPr lang="en-US" altLang="tr-TR" sz="1400" smtClean="0">
              <a:latin typeface="Georgia" pitchFamily="18" charset="0"/>
              <a:ea typeface="ヒラギノ明朝 ProN W3"/>
              <a:cs typeface="ヒラギノ明朝 ProN W3"/>
              <a:sym typeface="Georgia" pitchFamily="18" charset="0"/>
            </a:endParaRP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Müzik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6387" name="2 İçerik Yer Tutucusu"/>
          <p:cNvSpPr>
            <a:spLocks noGrp="1"/>
          </p:cNvSpPr>
          <p:nvPr>
            <p:ph idx="1"/>
          </p:nvPr>
        </p:nvSpPr>
        <p:spPr>
          <a:xfrm>
            <a:off x="357188" y="1714500"/>
            <a:ext cx="8572500" cy="4608513"/>
          </a:xfrm>
        </p:spPr>
        <p:txBody>
          <a:bodyPr/>
          <a:lstStyle/>
          <a:p>
            <a:pPr eaLnBrk="1" hangingPunct="1">
              <a:buFont typeface="Wingdings" pitchFamily="2" charset="2"/>
              <a:buChar char="q"/>
            </a:pPr>
            <a:endParaRPr lang="tr-TR" altLang="tr-TR" sz="2000" smtClean="0">
              <a:solidFill>
                <a:schemeClr val="bg1"/>
              </a:solidFill>
              <a:latin typeface="Verdana" pitchFamily="34" charset="0"/>
            </a:endParaRPr>
          </a:p>
          <a:p>
            <a:pPr eaLnBrk="1" hangingPunct="1">
              <a:lnSpc>
                <a:spcPct val="170000"/>
              </a:lnSpc>
              <a:buFont typeface="Wingdings" pitchFamily="2" charset="2"/>
              <a:buChar char="q"/>
            </a:pPr>
            <a:endParaRPr lang="tr-TR" altLang="tr-TR" sz="800" smtClean="0"/>
          </a:p>
          <a:p>
            <a:pPr eaLnBrk="1" hangingPunct="1"/>
            <a:endParaRPr lang="tr-TR" altLang="tr-TR" sz="2000" smtClean="0"/>
          </a:p>
          <a:p>
            <a:pPr eaLnBrk="1" hangingPunct="1"/>
            <a:endParaRPr lang="tr-TR" altLang="tr-TR" sz="2000" smtClean="0">
              <a:solidFill>
                <a:schemeClr val="bg1"/>
              </a:solidFill>
              <a:latin typeface="Verdana" pitchFamily="34" charset="0"/>
            </a:endParaRPr>
          </a:p>
        </p:txBody>
      </p:sp>
      <p:sp>
        <p:nvSpPr>
          <p:cNvPr id="16388"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4F168572-D096-4D73-9E6B-2F9552833FB8}"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15</a:t>
            </a:fld>
            <a:endParaRPr lang="en-US" altLang="tr-TR" sz="1400" smtClean="0">
              <a:latin typeface="Georgia" pitchFamily="18" charset="0"/>
              <a:ea typeface="ヒラギノ明朝 ProN W3"/>
              <a:cs typeface="ヒラギノ明朝 ProN W3"/>
              <a:sym typeface="Georgia" pitchFamily="18" charset="0"/>
            </a:endParaRPr>
          </a:p>
        </p:txBody>
      </p:sp>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7" name="6 Dikdörtgen"/>
          <p:cNvSpPr/>
          <p:nvPr/>
        </p:nvSpPr>
        <p:spPr>
          <a:xfrm>
            <a:off x="527050" y="1844675"/>
            <a:ext cx="8215313" cy="3776663"/>
          </a:xfrm>
          <a:prstGeom prst="rect">
            <a:avLst/>
          </a:prstGeom>
        </p:spPr>
        <p:txBody>
          <a:bodyPr>
            <a:spAutoFit/>
          </a:bodyPr>
          <a:lstStyle/>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Ritim ve melodiye diğer çocuklardan fazla tepkide bulunurlar.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Müzik parçaları bestelemeye büyük istek ve çaba gösterirler,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Başkaları şarkı söylerken onlara katılmaktan hoşlanırlar.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Duygu ve düşüncelerini anlatmak için sık sık müziği araç olarak kullanırlar.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Çeşitli müzik aletleri ile ilgilenir, onları çalmayı denerler.</a:t>
            </a:r>
          </a:p>
          <a:p>
            <a:pPr marL="285750" indent="-285750" fontAlgn="auto">
              <a:lnSpc>
                <a:spcPct val="150000"/>
              </a:lnSpc>
              <a:spcAft>
                <a:spcPts val="0"/>
              </a:spcAft>
              <a:buFont typeface="Wingdings" panose="05000000000000000000" pitchFamily="2" charset="2"/>
              <a:buChar char="Ø"/>
              <a:defRPr/>
            </a:pPr>
            <a:r>
              <a:rPr lang="tr-TR" dirty="0">
                <a:latin typeface="Verdana" pitchFamily="34" charset="0"/>
                <a:cs typeface="Arial" charset="0"/>
              </a:rPr>
              <a:t>Dinlediği şarkıyı kısa zamanda öğrenir, anlamlı ve uygun şekilde söylerler.</a:t>
            </a:r>
          </a:p>
          <a:p>
            <a:pPr fontAlgn="auto">
              <a:lnSpc>
                <a:spcPct val="150000"/>
              </a:lnSpc>
              <a:spcAft>
                <a:spcPts val="0"/>
              </a:spcAft>
              <a:buFont typeface="Arial" pitchFamily="34" charset="0"/>
              <a:buNone/>
              <a:defRPr/>
            </a:pPr>
            <a:endParaRPr lang="tr-TR" dirty="0">
              <a:latin typeface="Verdana" pitchFamily="34" charset="0"/>
              <a:cs typeface="Arial"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343025" y="312738"/>
            <a:ext cx="7405688"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Resim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7411" name="2 İçerik Yer Tutucusu"/>
          <p:cNvSpPr>
            <a:spLocks noGrp="1"/>
          </p:cNvSpPr>
          <p:nvPr>
            <p:ph idx="1"/>
          </p:nvPr>
        </p:nvSpPr>
        <p:spPr>
          <a:xfrm>
            <a:off x="323850" y="1484313"/>
            <a:ext cx="8572500" cy="4608512"/>
          </a:xfrm>
        </p:spPr>
        <p:txBody>
          <a:bodyPr/>
          <a:lstStyle/>
          <a:p>
            <a:pPr eaLnBrk="1" hangingPunct="1">
              <a:lnSpc>
                <a:spcPct val="150000"/>
              </a:lnSpc>
              <a:buFont typeface="Wingdings" pitchFamily="2" charset="2"/>
              <a:buChar char="Ø"/>
            </a:pPr>
            <a:r>
              <a:rPr lang="tr-TR" altLang="tr-TR" sz="1600" smtClean="0">
                <a:latin typeface="Verdana" pitchFamily="34" charset="0"/>
              </a:rPr>
              <a:t>Çeşitli konularda ve diğer çocukların yaptığından değişik çizimler yaparlar.</a:t>
            </a:r>
          </a:p>
          <a:p>
            <a:pPr eaLnBrk="1" hangingPunct="1">
              <a:lnSpc>
                <a:spcPct val="150000"/>
              </a:lnSpc>
              <a:buFont typeface="Wingdings" pitchFamily="2" charset="2"/>
              <a:buChar char="Ø"/>
            </a:pPr>
            <a:r>
              <a:rPr lang="tr-TR" altLang="tr-TR" sz="1600" smtClean="0">
                <a:latin typeface="Verdana" pitchFamily="34" charset="0"/>
              </a:rPr>
              <a:t>Resimlere derinlik verir ve parçalar arasında uygun oranlar kullanırlar.</a:t>
            </a:r>
          </a:p>
          <a:p>
            <a:pPr eaLnBrk="1" hangingPunct="1">
              <a:lnSpc>
                <a:spcPct val="150000"/>
              </a:lnSpc>
              <a:buFont typeface="Wingdings" pitchFamily="2" charset="2"/>
              <a:buChar char="Ø"/>
            </a:pPr>
            <a:r>
              <a:rPr lang="tr-TR" altLang="tr-TR" sz="1600" smtClean="0">
                <a:latin typeface="Verdana" pitchFamily="34" charset="0"/>
              </a:rPr>
              <a:t>Resim yapmayı ciddiye alır ve bundan haz duyar ve buna çok zaman harcarlar.</a:t>
            </a:r>
          </a:p>
          <a:p>
            <a:pPr eaLnBrk="1" hangingPunct="1">
              <a:lnSpc>
                <a:spcPct val="150000"/>
              </a:lnSpc>
              <a:buFont typeface="Wingdings" pitchFamily="2" charset="2"/>
              <a:buChar char="Ø"/>
            </a:pPr>
            <a:r>
              <a:rPr lang="tr-TR" altLang="tr-TR" sz="1600" smtClean="0">
                <a:latin typeface="Verdana" pitchFamily="34" charset="0"/>
              </a:rPr>
              <a:t>Diğer insanların yaptığı resim çalışmalarına ilgi duyarlar.</a:t>
            </a:r>
          </a:p>
          <a:p>
            <a:pPr eaLnBrk="1" hangingPunct="1">
              <a:lnSpc>
                <a:spcPct val="150000"/>
              </a:lnSpc>
              <a:buFont typeface="Wingdings" pitchFamily="2" charset="2"/>
              <a:buChar char="Ø"/>
            </a:pPr>
            <a:r>
              <a:rPr lang="tr-TR" altLang="tr-TR" sz="1600" smtClean="0">
                <a:latin typeface="Verdana" pitchFamily="34" charset="0"/>
              </a:rPr>
              <a:t>Diğerlerinin eleştirilerinden hoşlanır ve yeni şeyler öğrenirler.</a:t>
            </a:r>
          </a:p>
          <a:p>
            <a:pPr eaLnBrk="1" hangingPunct="1">
              <a:lnSpc>
                <a:spcPct val="150000"/>
              </a:lnSpc>
              <a:buFont typeface="Wingdings" pitchFamily="2" charset="2"/>
              <a:buChar char="Ø"/>
            </a:pPr>
            <a:r>
              <a:rPr lang="tr-TR" altLang="tr-TR" sz="1600" smtClean="0">
                <a:latin typeface="Verdana" pitchFamily="34" charset="0"/>
              </a:rPr>
              <a:t>Resmi kendi yaşantılarını ve duygularını ifade etmek  için başarılı bir şekilde kullanırlar.</a:t>
            </a:r>
          </a:p>
          <a:p>
            <a:pPr eaLnBrk="1" hangingPunct="1">
              <a:lnSpc>
                <a:spcPct val="150000"/>
              </a:lnSpc>
              <a:buFont typeface="Wingdings" pitchFamily="2" charset="2"/>
              <a:buChar char="Ø"/>
            </a:pPr>
            <a:r>
              <a:rPr lang="tr-TR" altLang="tr-TR" sz="1600" smtClean="0">
                <a:latin typeface="Verdana" pitchFamily="34" charset="0"/>
              </a:rPr>
              <a:t>Çamur, sabun ve plastilin vb. yumuşak gereçlerle üç boyutlu figürler yapmaya özel bir ilgi gösterirler.</a:t>
            </a:r>
          </a:p>
          <a:p>
            <a:pPr eaLnBrk="1" hangingPunct="1">
              <a:lnSpc>
                <a:spcPct val="150000"/>
              </a:lnSpc>
            </a:pPr>
            <a:endParaRPr lang="tr-TR" altLang="tr-TR" sz="1600" smtClean="0">
              <a:latin typeface="Verdana" pitchFamily="34" charset="0"/>
            </a:endParaRPr>
          </a:p>
        </p:txBody>
      </p:sp>
      <p:sp>
        <p:nvSpPr>
          <p:cNvPr id="17412"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D63DF39C-86E0-4196-A2F8-5729205D8E23}"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16</a:t>
            </a:fld>
            <a:endParaRPr lang="en-US" altLang="tr-TR" sz="1400" smtClean="0">
              <a:latin typeface="Georgia" pitchFamily="18" charset="0"/>
              <a:ea typeface="ヒラギノ明朝 ProN W3"/>
              <a:cs typeface="ヒラギノ明朝 ProN W3"/>
              <a:sym typeface="Georgia" pitchFamily="18" charset="0"/>
            </a:endParaRPr>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Matematik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18435" name="2 İçerik Yer Tutucusu"/>
          <p:cNvSpPr>
            <a:spLocks noGrp="1"/>
          </p:cNvSpPr>
          <p:nvPr>
            <p:ph idx="1"/>
          </p:nvPr>
        </p:nvSpPr>
        <p:spPr>
          <a:xfrm>
            <a:off x="357188" y="1714500"/>
            <a:ext cx="8572500" cy="4608513"/>
          </a:xfrm>
        </p:spPr>
        <p:txBody>
          <a:bodyPr/>
          <a:lstStyle/>
          <a:p>
            <a:pPr eaLnBrk="1" hangingPunct="1">
              <a:buFont typeface="Wingdings" pitchFamily="2" charset="2"/>
              <a:buChar char="q"/>
            </a:pPr>
            <a:endParaRPr lang="tr-TR" altLang="tr-TR" sz="1800" smtClean="0">
              <a:latin typeface="Verdana" pitchFamily="34" charset="0"/>
            </a:endParaRPr>
          </a:p>
          <a:p>
            <a:pPr eaLnBrk="1" hangingPunct="1">
              <a:lnSpc>
                <a:spcPct val="170000"/>
              </a:lnSpc>
              <a:buFont typeface="Wingdings" pitchFamily="2" charset="2"/>
              <a:buChar char="q"/>
            </a:pPr>
            <a:endParaRPr lang="tr-TR" altLang="tr-TR" sz="700" smtClean="0"/>
          </a:p>
          <a:p>
            <a:pPr eaLnBrk="1" hangingPunct="1"/>
            <a:endParaRPr lang="tr-TR" altLang="tr-TR" sz="1800" smtClean="0"/>
          </a:p>
          <a:p>
            <a:pPr eaLnBrk="1" hangingPunct="1"/>
            <a:endParaRPr lang="tr-TR" altLang="tr-TR" sz="1800" smtClean="0">
              <a:latin typeface="Verdana" pitchFamily="34" charset="0"/>
            </a:endParaRPr>
          </a:p>
        </p:txBody>
      </p:sp>
      <p:sp>
        <p:nvSpPr>
          <p:cNvPr id="18436"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8173AD9-4C84-4827-A32D-A7E90323EE8B}"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17</a:t>
            </a:fld>
            <a:endParaRPr lang="en-US" altLang="tr-TR" sz="1400" smtClean="0">
              <a:latin typeface="Georgia" pitchFamily="18" charset="0"/>
              <a:ea typeface="ヒラギノ明朝 ProN W3"/>
              <a:cs typeface="ヒラギノ明朝 ProN W3"/>
              <a:sym typeface="Georgia" pitchFamily="18" charset="0"/>
            </a:endParaRP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8" name="7 Dikdörtgen"/>
          <p:cNvSpPr/>
          <p:nvPr/>
        </p:nvSpPr>
        <p:spPr>
          <a:xfrm>
            <a:off x="611188" y="1557338"/>
            <a:ext cx="7993062" cy="4524375"/>
          </a:xfrm>
          <a:prstGeom prst="rect">
            <a:avLst/>
          </a:prstGeom>
        </p:spPr>
        <p:txBody>
          <a:bodyPr>
            <a:spAutoFit/>
          </a:bodyPr>
          <a:lstStyle/>
          <a:p>
            <a:pPr marL="285750" indent="-285750" fontAlgn="auto">
              <a:lnSpc>
                <a:spcPct val="150000"/>
              </a:lnSpc>
              <a:spcAft>
                <a:spcPts val="0"/>
              </a:spcAft>
              <a:buFont typeface="Wingdings" panose="05000000000000000000" pitchFamily="2" charset="2"/>
              <a:buChar char="Ø"/>
              <a:defRPr/>
            </a:pPr>
            <a:r>
              <a:rPr lang="tr-TR" sz="1600" dirty="0">
                <a:latin typeface="Verdana" pitchFamily="34" charset="0"/>
                <a:cs typeface="+mn-cs"/>
              </a:rPr>
              <a:t>Verilerin ele alınmasında, düzenlenmesinde göze çarpan yeteneğe sahiptirler.</a:t>
            </a:r>
          </a:p>
          <a:p>
            <a:pPr marL="285750" indent="-285750" fontAlgn="auto">
              <a:lnSpc>
                <a:spcPct val="150000"/>
              </a:lnSpc>
              <a:spcAft>
                <a:spcPts val="0"/>
              </a:spcAft>
              <a:buFont typeface="Wingdings" panose="05000000000000000000" pitchFamily="2" charset="2"/>
              <a:buChar char="Ø"/>
              <a:defRPr/>
            </a:pPr>
            <a:r>
              <a:rPr lang="tr-TR" sz="1600" dirty="0">
                <a:latin typeface="Verdana" pitchFamily="34" charset="0"/>
                <a:cs typeface="+mn-cs"/>
              </a:rPr>
              <a:t>Orijinal yorumlar yaparlar, zihinsel işlevselliğe sahiptirler.</a:t>
            </a:r>
          </a:p>
          <a:p>
            <a:pPr marL="285750" indent="-285750" fontAlgn="auto">
              <a:lnSpc>
                <a:spcPct val="150000"/>
              </a:lnSpc>
              <a:spcAft>
                <a:spcPts val="0"/>
              </a:spcAft>
              <a:buFont typeface="Wingdings" panose="05000000000000000000" pitchFamily="2" charset="2"/>
              <a:buChar char="Ø"/>
              <a:defRPr/>
            </a:pPr>
            <a:r>
              <a:rPr lang="tr-TR" sz="1600" dirty="0">
                <a:latin typeface="Verdana" pitchFamily="34" charset="0"/>
                <a:cs typeface="+mn-cs"/>
              </a:rPr>
              <a:t>Yazılı iletişimden ziyade sözlü iletişimi tercih ederler.</a:t>
            </a:r>
          </a:p>
          <a:p>
            <a:pPr marL="285750" indent="-285750" fontAlgn="auto">
              <a:lnSpc>
                <a:spcPct val="150000"/>
              </a:lnSpc>
              <a:spcAft>
                <a:spcPts val="0"/>
              </a:spcAft>
              <a:buFont typeface="Wingdings" panose="05000000000000000000" pitchFamily="2" charset="2"/>
              <a:buChar char="Ø"/>
              <a:defRPr/>
            </a:pPr>
            <a:r>
              <a:rPr lang="tr-TR" sz="1600" dirty="0">
                <a:latin typeface="Verdana" pitchFamily="34" charset="0"/>
                <a:cs typeface="+mn-cs"/>
              </a:rPr>
              <a:t>Aynı problemi farklı yöntemlerle çözebilirler.</a:t>
            </a:r>
          </a:p>
          <a:p>
            <a:pPr marL="285750" indent="-285750" fontAlgn="auto">
              <a:lnSpc>
                <a:spcPct val="150000"/>
              </a:lnSpc>
              <a:spcAft>
                <a:spcPts val="0"/>
              </a:spcAft>
              <a:buFont typeface="Wingdings" panose="05000000000000000000" pitchFamily="2" charset="2"/>
              <a:buChar char="Ø"/>
              <a:defRPr/>
            </a:pPr>
            <a:r>
              <a:rPr lang="tr-TR" sz="1600" dirty="0">
                <a:latin typeface="Verdana" pitchFamily="34" charset="0"/>
                <a:cs typeface="+mn-cs"/>
              </a:rPr>
              <a:t>Olağan dışı matematiksel işlemler yapar, gayret gerektiren olağandışı problemler sorarlar.</a:t>
            </a:r>
          </a:p>
          <a:p>
            <a:pPr marL="285750" indent="-285750" fontAlgn="auto">
              <a:lnSpc>
                <a:spcPct val="150000"/>
              </a:lnSpc>
              <a:spcAft>
                <a:spcPts val="0"/>
              </a:spcAft>
              <a:buFont typeface="Wingdings" panose="05000000000000000000" pitchFamily="2" charset="2"/>
              <a:buChar char="Ø"/>
              <a:defRPr/>
            </a:pPr>
            <a:r>
              <a:rPr lang="tr-TR" sz="1600" dirty="0">
                <a:latin typeface="Verdana" pitchFamily="34" charset="0"/>
                <a:cs typeface="+mn-cs"/>
              </a:rPr>
              <a:t>Problemi kısa sürede çözer, uygulamaya, analize, senteze ve değerlendirmeye odaklanırlar.</a:t>
            </a:r>
          </a:p>
          <a:p>
            <a:pPr marL="285750" indent="-285750" fontAlgn="auto">
              <a:lnSpc>
                <a:spcPct val="150000"/>
              </a:lnSpc>
              <a:spcAft>
                <a:spcPts val="0"/>
              </a:spcAft>
              <a:buFont typeface="Wingdings" panose="05000000000000000000" pitchFamily="2" charset="2"/>
              <a:buChar char="Ø"/>
              <a:defRPr/>
            </a:pPr>
            <a:r>
              <a:rPr lang="tr-TR" sz="1600" dirty="0">
                <a:latin typeface="Verdana" pitchFamily="34" charset="0"/>
                <a:cs typeface="+mn-cs"/>
              </a:rPr>
              <a:t>Matematiği başka kategorilere entegre edebilirler.</a:t>
            </a:r>
          </a:p>
          <a:p>
            <a:pPr marL="285750" indent="-285750" fontAlgn="auto">
              <a:lnSpc>
                <a:spcPct val="150000"/>
              </a:lnSpc>
              <a:spcAft>
                <a:spcPts val="0"/>
              </a:spcAft>
              <a:buFont typeface="Wingdings" panose="05000000000000000000" pitchFamily="2" charset="2"/>
              <a:buChar char="Ø"/>
              <a:defRPr/>
            </a:pPr>
            <a:r>
              <a:rPr lang="tr-TR" sz="1600" dirty="0">
                <a:latin typeface="Verdana" pitchFamily="34" charset="0"/>
                <a:cs typeface="+mn-cs"/>
              </a:rPr>
              <a:t> Yanlış ve doğruyu seçme güçleri fazladır.</a:t>
            </a:r>
          </a:p>
          <a:p>
            <a:pPr marL="285750" indent="-285750" fontAlgn="auto">
              <a:lnSpc>
                <a:spcPct val="150000"/>
              </a:lnSpc>
              <a:spcAft>
                <a:spcPts val="0"/>
              </a:spcAft>
              <a:buFont typeface="Wingdings" panose="05000000000000000000" pitchFamily="2" charset="2"/>
              <a:buChar char="Ø"/>
              <a:defRPr/>
            </a:pPr>
            <a:r>
              <a:rPr lang="tr-TR" sz="1600" dirty="0">
                <a:latin typeface="Verdana" pitchFamily="34" charset="0"/>
                <a:cs typeface="+mn-cs"/>
              </a:rPr>
              <a:t> İlgisiz gibi görünen işlemler arasında ilgi kurarlar.</a:t>
            </a: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15900"/>
            <a:ext cx="7667625"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Fen Alanındaki Yetenek Özellikleri</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48131" name="2 İçerik Yer Tutucusu"/>
          <p:cNvSpPr>
            <a:spLocks noGrp="1"/>
          </p:cNvSpPr>
          <p:nvPr>
            <p:ph idx="1"/>
          </p:nvPr>
        </p:nvSpPr>
        <p:spPr>
          <a:xfrm>
            <a:off x="468313" y="1484313"/>
            <a:ext cx="8567737" cy="4608512"/>
          </a:xfrm>
        </p:spPr>
        <p:txBody>
          <a:bodyPr>
            <a:normAutofit lnSpcReduction="10000"/>
          </a:bodyPr>
          <a:lstStyle/>
          <a:p>
            <a:pPr eaLnBrk="1" fontAlgn="auto" hangingPunct="1">
              <a:lnSpc>
                <a:spcPct val="150000"/>
              </a:lnSpc>
              <a:spcAft>
                <a:spcPts val="0"/>
              </a:spcAft>
              <a:buFont typeface="Wingdings" panose="05000000000000000000" pitchFamily="2" charset="2"/>
              <a:buChar char="Ø"/>
              <a:defRPr/>
            </a:pPr>
            <a:r>
              <a:rPr lang="tr-TR" sz="1600" dirty="0" smtClean="0">
                <a:latin typeface="Verdana" pitchFamily="34" charset="0"/>
              </a:rPr>
              <a:t>Fikir ve hipotezleri test etmeye yönelik deneyler yaparlar.</a:t>
            </a:r>
          </a:p>
          <a:p>
            <a:pPr eaLnBrk="1" fontAlgn="auto" hangingPunct="1">
              <a:lnSpc>
                <a:spcPct val="150000"/>
              </a:lnSpc>
              <a:spcAft>
                <a:spcPts val="0"/>
              </a:spcAft>
              <a:buFont typeface="Wingdings" panose="05000000000000000000" pitchFamily="2" charset="2"/>
              <a:buChar char="Ø"/>
              <a:defRPr/>
            </a:pPr>
            <a:r>
              <a:rPr lang="tr-TR" sz="1600" dirty="0" smtClean="0">
                <a:latin typeface="Verdana" pitchFamily="34" charset="0"/>
              </a:rPr>
              <a:t>Fen ve teknik araçları kullanabilir ve bunlara vakıf olurlar.</a:t>
            </a:r>
          </a:p>
          <a:p>
            <a:pPr eaLnBrk="1" fontAlgn="auto" hangingPunct="1">
              <a:lnSpc>
                <a:spcPct val="150000"/>
              </a:lnSpc>
              <a:spcAft>
                <a:spcPts val="0"/>
              </a:spcAft>
              <a:buFont typeface="Wingdings" panose="05000000000000000000" pitchFamily="2" charset="2"/>
              <a:buChar char="Ø"/>
              <a:defRPr/>
            </a:pPr>
            <a:r>
              <a:rPr lang="tr-TR" sz="1600" dirty="0" smtClean="0">
                <a:latin typeface="Verdana" pitchFamily="34" charset="0"/>
              </a:rPr>
              <a:t>Yerinde ve yeterli veri seçer, bunlardan çıkarımlar yaparlar.</a:t>
            </a:r>
          </a:p>
          <a:p>
            <a:pPr eaLnBrk="1" fontAlgn="auto" hangingPunct="1">
              <a:lnSpc>
                <a:spcPct val="150000"/>
              </a:lnSpc>
              <a:spcAft>
                <a:spcPts val="0"/>
              </a:spcAft>
              <a:buFont typeface="Wingdings" panose="05000000000000000000" pitchFamily="2" charset="2"/>
              <a:buChar char="Ø"/>
              <a:defRPr/>
            </a:pPr>
            <a:r>
              <a:rPr lang="tr-TR" sz="1600" dirty="0" smtClean="0">
                <a:latin typeface="Verdana" pitchFamily="34" charset="0"/>
              </a:rPr>
              <a:t>Fikirleri hem niceliksel hem de niteliksel ifade edebilirler.</a:t>
            </a:r>
          </a:p>
          <a:p>
            <a:pPr eaLnBrk="1" fontAlgn="auto" hangingPunct="1">
              <a:lnSpc>
                <a:spcPct val="150000"/>
              </a:lnSpc>
              <a:spcAft>
                <a:spcPts val="0"/>
              </a:spcAft>
              <a:buFont typeface="Wingdings" panose="05000000000000000000" pitchFamily="2" charset="2"/>
              <a:buChar char="Ø"/>
              <a:defRPr/>
            </a:pPr>
            <a:r>
              <a:rPr lang="tr-TR" sz="1600" dirty="0" smtClean="0">
                <a:latin typeface="Verdana" pitchFamily="34" charset="0"/>
              </a:rPr>
              <a:t>Fen bilgisini toplumsal değişim için kullanır ve uygularlar.</a:t>
            </a:r>
          </a:p>
          <a:p>
            <a:pPr eaLnBrk="1" fontAlgn="auto" hangingPunct="1">
              <a:lnSpc>
                <a:spcPct val="150000"/>
              </a:lnSpc>
              <a:spcAft>
                <a:spcPts val="0"/>
              </a:spcAft>
              <a:buFont typeface="Wingdings" panose="05000000000000000000" pitchFamily="2" charset="2"/>
              <a:buChar char="Ø"/>
              <a:defRPr/>
            </a:pPr>
            <a:r>
              <a:rPr lang="tr-TR" sz="1600" dirty="0" smtClean="0">
                <a:latin typeface="Verdana" pitchFamily="34" charset="0"/>
              </a:rPr>
              <a:t>Bilimsel gözlem, veri toplama ve yorum yapma becerileri vardır.</a:t>
            </a:r>
          </a:p>
          <a:p>
            <a:pPr eaLnBrk="1" fontAlgn="auto" hangingPunct="1">
              <a:lnSpc>
                <a:spcPct val="150000"/>
              </a:lnSpc>
              <a:spcAft>
                <a:spcPts val="0"/>
              </a:spcAft>
              <a:buFont typeface="Wingdings" panose="05000000000000000000" pitchFamily="2" charset="2"/>
              <a:buChar char="Ø"/>
              <a:defRPr/>
            </a:pPr>
            <a:r>
              <a:rPr lang="tr-TR" sz="1600" dirty="0" smtClean="0">
                <a:latin typeface="Verdana" pitchFamily="34" charset="0"/>
              </a:rPr>
              <a:t>Problemlere yönelik duyarlılığa, yeni fikirler geliştirme yeteneğine ve değerlendirme yeteneğine sahiptirler.</a:t>
            </a:r>
          </a:p>
          <a:p>
            <a:pPr eaLnBrk="1" fontAlgn="auto" hangingPunct="1">
              <a:lnSpc>
                <a:spcPct val="150000"/>
              </a:lnSpc>
              <a:spcAft>
                <a:spcPts val="0"/>
              </a:spcAft>
              <a:buFont typeface="Wingdings" panose="05000000000000000000" pitchFamily="2" charset="2"/>
              <a:buChar char="Ø"/>
              <a:defRPr/>
            </a:pPr>
            <a:r>
              <a:rPr lang="tr-TR" sz="1600" dirty="0" smtClean="0">
                <a:latin typeface="Verdana" pitchFamily="34" charset="0"/>
              </a:rPr>
              <a:t>Yüksek düzeyde mekanik düşünme yeteneğine sahiptirler, uzay ilişkilerine ilgi duyarlar.</a:t>
            </a:r>
          </a:p>
          <a:p>
            <a:pPr eaLnBrk="1" fontAlgn="auto" hangingPunct="1">
              <a:lnSpc>
                <a:spcPct val="150000"/>
              </a:lnSpc>
              <a:spcAft>
                <a:spcPts val="0"/>
              </a:spcAft>
              <a:buFont typeface="Wingdings" panose="05000000000000000000" pitchFamily="2" charset="2"/>
              <a:buChar char="Ø"/>
              <a:defRPr/>
            </a:pPr>
            <a:r>
              <a:rPr lang="tr-TR" sz="1600" dirty="0" smtClean="0">
                <a:latin typeface="Verdana" pitchFamily="34" charset="0"/>
              </a:rPr>
              <a:t>Fen bilgisi konusunda otorite olan kaynakları tarar, fen raporlarını yorumlayarak bir ilgi zemini oluştururlar.</a:t>
            </a:r>
          </a:p>
          <a:p>
            <a:pPr marL="0" indent="0" eaLnBrk="1" fontAlgn="auto" hangingPunct="1">
              <a:spcAft>
                <a:spcPts val="0"/>
              </a:spcAft>
              <a:buFont typeface="Arial" pitchFamily="34" charset="0"/>
              <a:buNone/>
              <a:defRPr/>
            </a:pPr>
            <a:endParaRPr lang="tr-TR" sz="800" dirty="0" smtClean="0"/>
          </a:p>
          <a:p>
            <a:pPr eaLnBrk="1" hangingPunct="1">
              <a:buFont typeface="Wingdings" pitchFamily="2" charset="2"/>
              <a:buChar char="q"/>
              <a:defRPr/>
            </a:pPr>
            <a:endParaRPr lang="tr-TR" altLang="tr-TR" sz="1600" dirty="0" smtClean="0">
              <a:latin typeface="Verdana" pitchFamily="34" charset="0"/>
            </a:endParaRPr>
          </a:p>
          <a:p>
            <a:pPr eaLnBrk="1" hangingPunct="1">
              <a:lnSpc>
                <a:spcPct val="170000"/>
              </a:lnSpc>
              <a:buFont typeface="Wingdings" pitchFamily="2" charset="2"/>
              <a:buChar char="q"/>
              <a:defRPr/>
            </a:pPr>
            <a:endParaRPr lang="tr-TR" altLang="tr-TR" sz="500" dirty="0" smtClean="0"/>
          </a:p>
          <a:p>
            <a:pPr eaLnBrk="1" hangingPunct="1">
              <a:defRPr/>
            </a:pPr>
            <a:endParaRPr lang="tr-TR" sz="1600" dirty="0" smtClean="0"/>
          </a:p>
          <a:p>
            <a:pPr eaLnBrk="1" hangingPunct="1">
              <a:defRPr/>
            </a:pPr>
            <a:endParaRPr lang="tr-TR" sz="1600" dirty="0" smtClean="0">
              <a:latin typeface="Verdana" pitchFamily="34" charset="0"/>
            </a:endParaRPr>
          </a:p>
        </p:txBody>
      </p:sp>
      <p:sp>
        <p:nvSpPr>
          <p:cNvPr id="1946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3686D16-866A-4EDC-9457-909A6A15EEF6}"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18</a:t>
            </a:fld>
            <a:endParaRPr lang="en-US" altLang="tr-TR" sz="1400" smtClean="0">
              <a:latin typeface="Georgia" pitchFamily="18" charset="0"/>
              <a:ea typeface="ヒラギノ明朝 ProN W3"/>
              <a:cs typeface="ヒラギノ明朝 ProN W3"/>
              <a:sym typeface="Georgia" pitchFamily="18" charset="0"/>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0"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Metin kutusu 2"/>
          <p:cNvSpPr txBox="1"/>
          <p:nvPr/>
        </p:nvSpPr>
        <p:spPr>
          <a:xfrm>
            <a:off x="251520" y="2636912"/>
            <a:ext cx="8496944" cy="1446550"/>
          </a:xfrm>
          <a:prstGeom prst="rect">
            <a:avLst/>
          </a:prstGeom>
          <a:gradFill>
            <a:gsLst>
              <a:gs pos="0">
                <a:srgbClr val="C00000"/>
              </a:gs>
              <a:gs pos="100000">
                <a:schemeClr val="accent2">
                  <a:shade val="75000"/>
                  <a:satMod val="120000"/>
                  <a:lumMod val="90000"/>
                </a:schemeClr>
              </a:gs>
            </a:gsLst>
          </a:gra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4400" b="1" dirty="0"/>
              <a:t>PARLAK MI? </a:t>
            </a:r>
          </a:p>
          <a:p>
            <a:pPr algn="ctr">
              <a:defRPr/>
            </a:pPr>
            <a:r>
              <a:rPr lang="tr-TR" sz="4400" b="1" dirty="0"/>
              <a:t>ÖZEL YETENEKLİ Mİ?</a:t>
            </a:r>
          </a:p>
        </p:txBody>
      </p:sp>
      <p:sp>
        <p:nvSpPr>
          <p:cNvPr id="20485"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958CBFE-E6AF-49E1-86AD-E415B9518788}" type="slidenum">
              <a:rPr lang="en-US" altLang="tr-TR" sz="1400" smtClean="0"/>
              <a:pPr eaLnBrk="1" hangingPunct="1">
                <a:spcBef>
                  <a:spcPct val="0"/>
                </a:spcBef>
                <a:buFontTx/>
                <a:buNone/>
              </a:pPr>
              <a:t>19</a:t>
            </a:fld>
            <a:endParaRPr lang="en-US" altLang="tr-TR" sz="1400" smtClean="0"/>
          </a:p>
        </p:txBody>
      </p:sp>
      <p:sp>
        <p:nvSpPr>
          <p:cNvPr id="6"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İçerik Yer Tutucusu 1"/>
          <p:cNvSpPr>
            <a:spLocks noGrp="1"/>
          </p:cNvSpPr>
          <p:nvPr>
            <p:ph idx="1"/>
          </p:nvPr>
        </p:nvSpPr>
        <p:spPr>
          <a:xfrm>
            <a:off x="420688" y="1844675"/>
            <a:ext cx="8543925" cy="3313113"/>
          </a:xfrm>
        </p:spPr>
        <p:txBody>
          <a:bodyPr/>
          <a:lstStyle/>
          <a:p>
            <a:pPr marL="109538" indent="0" algn="ctr" eaLnBrk="1" hangingPunct="1">
              <a:buFontTx/>
              <a:buNone/>
            </a:pPr>
            <a:r>
              <a:rPr lang="tr-TR" altLang="tr-TR" b="1" smtClean="0"/>
              <a:t>ÖZEL YETENEKLİLERİN FARK EDİLMESİ ve </a:t>
            </a:r>
          </a:p>
          <a:p>
            <a:pPr marL="109538" indent="0" algn="ctr" eaLnBrk="1" hangingPunct="1">
              <a:buFontTx/>
              <a:buNone/>
            </a:pPr>
            <a:r>
              <a:rPr lang="tr-TR" altLang="tr-TR" b="1" smtClean="0"/>
              <a:t>BİLİM SANAT MERKEZLERİNE YÖNLENDİRİLMESİ SÜRECİNDE </a:t>
            </a:r>
          </a:p>
          <a:p>
            <a:pPr marL="109538" indent="0" algn="ctr" eaLnBrk="1" hangingPunct="1">
              <a:buFontTx/>
              <a:buNone/>
            </a:pPr>
            <a:r>
              <a:rPr lang="tr-TR" altLang="tr-TR" b="1" smtClean="0"/>
              <a:t>DİKKAT EDİLMESİ GEREKENLER</a:t>
            </a:r>
          </a:p>
        </p:txBody>
      </p:sp>
      <p:sp>
        <p:nvSpPr>
          <p:cNvPr id="3075"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05D57956-09BB-46B5-B8D8-6B16DE178063}" type="slidenum">
              <a:rPr lang="en-US" altLang="tr-TR" sz="1400" smtClean="0"/>
              <a:pPr eaLnBrk="1" hangingPunct="1">
                <a:spcBef>
                  <a:spcPct val="0"/>
                </a:spcBef>
                <a:buFontTx/>
                <a:buNone/>
              </a:pPr>
              <a:t>2</a:t>
            </a:fld>
            <a:endParaRPr lang="en-US" altLang="tr-TR" sz="1400" smtClean="0"/>
          </a:p>
        </p:txBody>
      </p:sp>
      <p:pic>
        <p:nvPicPr>
          <p:cNvPr id="3076"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69875"/>
            <a:ext cx="122396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Dikdörtgen 5"/>
          <p:cNvSpPr>
            <a:spLocks noChangeArrowheads="1"/>
          </p:cNvSpPr>
          <p:nvPr/>
        </p:nvSpPr>
        <p:spPr bwMode="auto">
          <a:xfrm>
            <a:off x="468313" y="5445125"/>
            <a:ext cx="799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1800" b="1"/>
              <a:t>Sancaktepe Rehberlik ve Araştırma Merkezi Müdürlüğü</a:t>
            </a:r>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Slayt Numarası Yer Tutucusu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8F7228B-A05A-48A1-950C-78A63587FC66}" type="slidenum">
              <a:rPr lang="en-US" altLang="tr-TR" sz="1400" smtClean="0"/>
              <a:pPr eaLnBrk="1" hangingPunct="1">
                <a:spcBef>
                  <a:spcPct val="0"/>
                </a:spcBef>
                <a:buFontTx/>
                <a:buNone/>
              </a:pPr>
              <a:t>20</a:t>
            </a:fld>
            <a:endParaRPr lang="en-US" altLang="tr-TR" sz="1400" smtClean="0"/>
          </a:p>
        </p:txBody>
      </p:sp>
      <p:grpSp>
        <p:nvGrpSpPr>
          <p:cNvPr id="21507" name="Grup 1"/>
          <p:cNvGrpSpPr>
            <a:grpSpLocks/>
          </p:cNvGrpSpPr>
          <p:nvPr/>
        </p:nvGrpSpPr>
        <p:grpSpPr bwMode="auto">
          <a:xfrm>
            <a:off x="149225" y="300038"/>
            <a:ext cx="649288" cy="1152525"/>
            <a:chOff x="153987" y="401488"/>
            <a:chExt cx="649287" cy="1152525"/>
          </a:xfrm>
        </p:grpSpPr>
        <p:pic>
          <p:nvPicPr>
            <p:cNvPr id="21537" name="Oval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8" name="Metin kutusu 1"/>
            <p:cNvSpPr txBox="1">
              <a:spLocks noChangeArrowheads="1"/>
            </p:cNvSpPr>
            <p:nvPr/>
          </p:nvSpPr>
          <p:spPr bwMode="auto">
            <a:xfrm>
              <a:off x="331786" y="509439"/>
              <a:ext cx="293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P</a:t>
              </a:r>
            </a:p>
          </p:txBody>
        </p:sp>
      </p:grpSp>
      <p:grpSp>
        <p:nvGrpSpPr>
          <p:cNvPr id="21508" name="Grup 2"/>
          <p:cNvGrpSpPr>
            <a:grpSpLocks/>
          </p:cNvGrpSpPr>
          <p:nvPr/>
        </p:nvGrpSpPr>
        <p:grpSpPr bwMode="auto">
          <a:xfrm>
            <a:off x="771525" y="409575"/>
            <a:ext cx="649288" cy="1152525"/>
            <a:chOff x="331788" y="1268413"/>
            <a:chExt cx="649287" cy="1152525"/>
          </a:xfrm>
        </p:grpSpPr>
        <p:pic>
          <p:nvPicPr>
            <p:cNvPr id="21535" name="Oval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8" y="1268413"/>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6" name="Metin kutusu 7"/>
            <p:cNvSpPr txBox="1">
              <a:spLocks noChangeArrowheads="1"/>
            </p:cNvSpPr>
            <p:nvPr/>
          </p:nvSpPr>
          <p:spPr bwMode="auto">
            <a:xfrm>
              <a:off x="469900" y="1379538"/>
              <a:ext cx="29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A</a:t>
              </a:r>
            </a:p>
          </p:txBody>
        </p:sp>
      </p:grpSp>
      <p:grpSp>
        <p:nvGrpSpPr>
          <p:cNvPr id="21509" name="Grup 4"/>
          <p:cNvGrpSpPr>
            <a:grpSpLocks/>
          </p:cNvGrpSpPr>
          <p:nvPr/>
        </p:nvGrpSpPr>
        <p:grpSpPr bwMode="auto">
          <a:xfrm>
            <a:off x="2079625" y="409575"/>
            <a:ext cx="647700" cy="1177925"/>
            <a:chOff x="2418050" y="387350"/>
            <a:chExt cx="647700" cy="1177925"/>
          </a:xfrm>
        </p:grpSpPr>
        <p:pic>
          <p:nvPicPr>
            <p:cNvPr id="21533" name="Oval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8050" y="387350"/>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4" name="Metin kutusu 8"/>
            <p:cNvSpPr txBox="1">
              <a:spLocks noChangeArrowheads="1"/>
            </p:cNvSpPr>
            <p:nvPr/>
          </p:nvSpPr>
          <p:spPr bwMode="auto">
            <a:xfrm>
              <a:off x="2595056" y="498474"/>
              <a:ext cx="29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L</a:t>
              </a:r>
            </a:p>
          </p:txBody>
        </p:sp>
      </p:grpSp>
      <p:grpSp>
        <p:nvGrpSpPr>
          <p:cNvPr id="21510" name="Grup 3"/>
          <p:cNvGrpSpPr>
            <a:grpSpLocks/>
          </p:cNvGrpSpPr>
          <p:nvPr/>
        </p:nvGrpSpPr>
        <p:grpSpPr bwMode="auto">
          <a:xfrm>
            <a:off x="1414463" y="300038"/>
            <a:ext cx="638175" cy="1152525"/>
            <a:chOff x="1779875" y="360507"/>
            <a:chExt cx="638175" cy="1152525"/>
          </a:xfrm>
        </p:grpSpPr>
        <p:pic>
          <p:nvPicPr>
            <p:cNvPr id="21531" name="Oval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9875" y="360507"/>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2" name="Metin kutusu 9"/>
            <p:cNvSpPr txBox="1">
              <a:spLocks noChangeArrowheads="1"/>
            </p:cNvSpPr>
            <p:nvPr/>
          </p:nvSpPr>
          <p:spPr bwMode="auto">
            <a:xfrm>
              <a:off x="1951324" y="457772"/>
              <a:ext cx="29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R</a:t>
              </a:r>
            </a:p>
          </p:txBody>
        </p:sp>
      </p:grpSp>
      <p:grpSp>
        <p:nvGrpSpPr>
          <p:cNvPr id="21511" name="Grup 5"/>
          <p:cNvGrpSpPr>
            <a:grpSpLocks/>
          </p:cNvGrpSpPr>
          <p:nvPr/>
        </p:nvGrpSpPr>
        <p:grpSpPr bwMode="auto">
          <a:xfrm>
            <a:off x="2747963" y="258763"/>
            <a:ext cx="647700" cy="1328737"/>
            <a:chOff x="3071014" y="387206"/>
            <a:chExt cx="647700" cy="1194527"/>
          </a:xfrm>
        </p:grpSpPr>
        <p:pic>
          <p:nvPicPr>
            <p:cNvPr id="21529" name="Oval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014" y="387206"/>
              <a:ext cx="647700" cy="119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0" name="Metin kutusu 2"/>
            <p:cNvSpPr txBox="1">
              <a:spLocks noChangeArrowheads="1"/>
            </p:cNvSpPr>
            <p:nvPr/>
          </p:nvSpPr>
          <p:spPr bwMode="auto">
            <a:xfrm>
              <a:off x="3215476" y="516599"/>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A</a:t>
              </a:r>
            </a:p>
          </p:txBody>
        </p:sp>
      </p:grpSp>
      <p:grpSp>
        <p:nvGrpSpPr>
          <p:cNvPr id="21512" name="Grup 1"/>
          <p:cNvGrpSpPr>
            <a:grpSpLocks/>
          </p:cNvGrpSpPr>
          <p:nvPr/>
        </p:nvGrpSpPr>
        <p:grpSpPr bwMode="auto">
          <a:xfrm>
            <a:off x="3375025" y="341313"/>
            <a:ext cx="647700" cy="1152525"/>
            <a:chOff x="3375025" y="341313"/>
            <a:chExt cx="647700" cy="1152525"/>
          </a:xfrm>
        </p:grpSpPr>
        <p:pic>
          <p:nvPicPr>
            <p:cNvPr id="21527" name="Oval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025" y="341313"/>
              <a:ext cx="647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Metin kutusu 3"/>
            <p:cNvSpPr txBox="1">
              <a:spLocks noChangeArrowheads="1"/>
            </p:cNvSpPr>
            <p:nvPr/>
          </p:nvSpPr>
          <p:spPr bwMode="auto">
            <a:xfrm>
              <a:off x="3556000" y="427038"/>
              <a:ext cx="258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K</a:t>
              </a:r>
            </a:p>
          </p:txBody>
        </p:sp>
      </p:grpSp>
      <p:sp>
        <p:nvSpPr>
          <p:cNvPr id="21513" name="Metin kutusu 4"/>
          <p:cNvSpPr txBox="1">
            <a:spLocks noChangeArrowheads="1"/>
          </p:cNvSpPr>
          <p:nvPr/>
        </p:nvSpPr>
        <p:spPr bwMode="auto">
          <a:xfrm>
            <a:off x="323850" y="1076325"/>
            <a:ext cx="4316413"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150000"/>
              </a:lnSpc>
              <a:spcBef>
                <a:spcPct val="0"/>
              </a:spcBef>
              <a:buFont typeface="Wingdings" pitchFamily="2" charset="2"/>
              <a:buChar char="Ø"/>
            </a:pPr>
            <a:r>
              <a:rPr lang="tr-TR" altLang="tr-TR" sz="1300">
                <a:latin typeface="Verdana" pitchFamily="34" charset="0"/>
              </a:rPr>
              <a:t>İlgilidir</a:t>
            </a:r>
          </a:p>
          <a:p>
            <a:pPr eaLnBrk="1" hangingPunct="1">
              <a:lnSpc>
                <a:spcPct val="150000"/>
              </a:lnSpc>
              <a:spcBef>
                <a:spcPct val="0"/>
              </a:spcBef>
              <a:buFont typeface="Wingdings" pitchFamily="2" charset="2"/>
              <a:buChar char="Ø"/>
            </a:pPr>
            <a:r>
              <a:rPr lang="tr-TR" altLang="tr-TR" sz="1300">
                <a:latin typeface="Verdana" pitchFamily="34" charset="0"/>
              </a:rPr>
              <a:t>Sorulara cevap verir</a:t>
            </a:r>
          </a:p>
          <a:p>
            <a:pPr eaLnBrk="1" hangingPunct="1">
              <a:lnSpc>
                <a:spcPct val="150000"/>
              </a:lnSpc>
              <a:spcBef>
                <a:spcPct val="0"/>
              </a:spcBef>
              <a:buFont typeface="Wingdings" pitchFamily="2" charset="2"/>
              <a:buChar char="Ø"/>
            </a:pPr>
            <a:r>
              <a:rPr lang="tr-TR" altLang="tr-TR" sz="1300">
                <a:latin typeface="Verdana" pitchFamily="34" charset="0"/>
              </a:rPr>
              <a:t>Yanıtları bilir</a:t>
            </a:r>
          </a:p>
          <a:p>
            <a:pPr eaLnBrk="1" hangingPunct="1">
              <a:lnSpc>
                <a:spcPct val="150000"/>
              </a:lnSpc>
              <a:spcBef>
                <a:spcPct val="0"/>
              </a:spcBef>
              <a:buFont typeface="Wingdings" pitchFamily="2" charset="2"/>
              <a:buChar char="Ø"/>
            </a:pPr>
            <a:r>
              <a:rPr lang="tr-TR" altLang="tr-TR" sz="1300">
                <a:latin typeface="Verdana" pitchFamily="34" charset="0"/>
              </a:rPr>
              <a:t>Dikkatini yoğunlaştırır.</a:t>
            </a:r>
          </a:p>
          <a:p>
            <a:pPr eaLnBrk="1" hangingPunct="1">
              <a:lnSpc>
                <a:spcPct val="150000"/>
              </a:lnSpc>
              <a:spcBef>
                <a:spcPct val="0"/>
              </a:spcBef>
              <a:buFont typeface="Wingdings" pitchFamily="2" charset="2"/>
              <a:buChar char="Ø"/>
            </a:pPr>
            <a:r>
              <a:rPr lang="tr-TR" altLang="tr-TR" sz="1300">
                <a:latin typeface="Verdana" pitchFamily="34" charset="0"/>
              </a:rPr>
              <a:t>Anlamı kavrar</a:t>
            </a:r>
          </a:p>
          <a:p>
            <a:pPr eaLnBrk="1" hangingPunct="1">
              <a:lnSpc>
                <a:spcPct val="150000"/>
              </a:lnSpc>
              <a:spcBef>
                <a:spcPct val="0"/>
              </a:spcBef>
              <a:buFont typeface="Wingdings" pitchFamily="2" charset="2"/>
              <a:buChar char="Ø"/>
            </a:pPr>
            <a:r>
              <a:rPr lang="tr-TR" altLang="tr-TR" sz="1300">
                <a:latin typeface="Verdana" pitchFamily="34" charset="0"/>
              </a:rPr>
              <a:t>Uyanıktır</a:t>
            </a:r>
          </a:p>
          <a:p>
            <a:pPr eaLnBrk="1" hangingPunct="1">
              <a:lnSpc>
                <a:spcPct val="150000"/>
              </a:lnSpc>
              <a:spcBef>
                <a:spcPct val="0"/>
              </a:spcBef>
              <a:buFont typeface="Wingdings" pitchFamily="2" charset="2"/>
              <a:buChar char="Ø"/>
            </a:pPr>
            <a:r>
              <a:rPr lang="tr-TR" altLang="tr-TR" sz="1300">
                <a:latin typeface="Verdana" pitchFamily="34" charset="0"/>
              </a:rPr>
              <a:t>Verilen işi tamamlar</a:t>
            </a:r>
          </a:p>
          <a:p>
            <a:pPr eaLnBrk="1" hangingPunct="1">
              <a:lnSpc>
                <a:spcPct val="150000"/>
              </a:lnSpc>
              <a:spcBef>
                <a:spcPct val="0"/>
              </a:spcBef>
              <a:buFont typeface="Wingdings" pitchFamily="2" charset="2"/>
              <a:buChar char="Ø"/>
            </a:pPr>
            <a:r>
              <a:rPr lang="tr-TR" altLang="tr-TR" sz="1300">
                <a:latin typeface="Verdana" pitchFamily="34" charset="0"/>
              </a:rPr>
              <a:t>İyi fikirleri vardır</a:t>
            </a:r>
          </a:p>
          <a:p>
            <a:pPr eaLnBrk="1" hangingPunct="1">
              <a:lnSpc>
                <a:spcPct val="150000"/>
              </a:lnSpc>
              <a:spcBef>
                <a:spcPct val="0"/>
              </a:spcBef>
              <a:buFont typeface="Wingdings" pitchFamily="2" charset="2"/>
              <a:buChar char="Ø"/>
            </a:pPr>
            <a:r>
              <a:rPr lang="tr-TR" altLang="tr-TR" sz="1300">
                <a:latin typeface="Verdana" pitchFamily="34" charset="0"/>
              </a:rPr>
              <a:t>Okuldan hoşlanır</a:t>
            </a:r>
          </a:p>
          <a:p>
            <a:pPr eaLnBrk="1" hangingPunct="1">
              <a:lnSpc>
                <a:spcPct val="150000"/>
              </a:lnSpc>
              <a:spcBef>
                <a:spcPct val="0"/>
              </a:spcBef>
              <a:buFont typeface="Wingdings" pitchFamily="2" charset="2"/>
              <a:buChar char="Ø"/>
            </a:pPr>
            <a:r>
              <a:rPr lang="tr-TR" altLang="tr-TR" sz="1300">
                <a:latin typeface="Verdana" pitchFamily="34" charset="0"/>
              </a:rPr>
              <a:t>Güçlü belleği vardır.</a:t>
            </a:r>
          </a:p>
          <a:p>
            <a:pPr eaLnBrk="1" hangingPunct="1">
              <a:lnSpc>
                <a:spcPct val="150000"/>
              </a:lnSpc>
              <a:spcBef>
                <a:spcPct val="0"/>
              </a:spcBef>
              <a:buFont typeface="Wingdings" pitchFamily="2" charset="2"/>
              <a:buChar char="Ø"/>
            </a:pPr>
            <a:r>
              <a:rPr lang="tr-TR" altLang="tr-TR" sz="1300">
                <a:latin typeface="Verdana" pitchFamily="34" charset="0"/>
              </a:rPr>
              <a:t>Öğrendiği kadarıyla mutlu olur</a:t>
            </a:r>
          </a:p>
          <a:p>
            <a:pPr eaLnBrk="1" hangingPunct="1">
              <a:lnSpc>
                <a:spcPct val="150000"/>
              </a:lnSpc>
              <a:spcBef>
                <a:spcPct val="0"/>
              </a:spcBef>
              <a:buFont typeface="Wingdings" pitchFamily="2" charset="2"/>
              <a:buChar char="Ø"/>
            </a:pPr>
            <a:r>
              <a:rPr lang="tr-TR" altLang="tr-TR" sz="1300">
                <a:latin typeface="Verdana" pitchFamily="34" charset="0"/>
              </a:rPr>
              <a:t>Düşünceleri anlar</a:t>
            </a:r>
          </a:p>
          <a:p>
            <a:pPr eaLnBrk="1" hangingPunct="1">
              <a:lnSpc>
                <a:spcPct val="150000"/>
              </a:lnSpc>
              <a:spcBef>
                <a:spcPct val="0"/>
              </a:spcBef>
              <a:buFont typeface="Wingdings" pitchFamily="2" charset="2"/>
              <a:buChar char="Ø"/>
            </a:pPr>
            <a:r>
              <a:rPr lang="tr-TR" altLang="tr-TR" sz="1300">
                <a:latin typeface="Verdana" pitchFamily="34" charset="0"/>
              </a:rPr>
              <a:t>Kolaylıkla öğrenir</a:t>
            </a:r>
          </a:p>
          <a:p>
            <a:pPr eaLnBrk="1" hangingPunct="1">
              <a:lnSpc>
                <a:spcPct val="150000"/>
              </a:lnSpc>
              <a:spcBef>
                <a:spcPct val="0"/>
              </a:spcBef>
              <a:buFont typeface="Wingdings" pitchFamily="2" charset="2"/>
              <a:buChar char="Ø"/>
            </a:pPr>
            <a:r>
              <a:rPr lang="tr-TR" altLang="tr-TR" sz="1300">
                <a:latin typeface="Verdana" pitchFamily="34" charset="0"/>
              </a:rPr>
              <a:t>Belli bir sırayla öğrenmekten hoşlanır</a:t>
            </a:r>
          </a:p>
          <a:p>
            <a:pPr eaLnBrk="1" hangingPunct="1">
              <a:lnSpc>
                <a:spcPct val="150000"/>
              </a:lnSpc>
              <a:spcBef>
                <a:spcPct val="0"/>
              </a:spcBef>
              <a:buFont typeface="Wingdings" pitchFamily="2" charset="2"/>
              <a:buChar char="Ø"/>
            </a:pPr>
            <a:r>
              <a:rPr lang="tr-TR" altLang="tr-TR" sz="1300">
                <a:latin typeface="Verdana" pitchFamily="34" charset="0"/>
              </a:rPr>
              <a:t>Yaşıtlarıyla olmaktan hoşlanır</a:t>
            </a:r>
          </a:p>
          <a:p>
            <a:pPr eaLnBrk="1" hangingPunct="1">
              <a:lnSpc>
                <a:spcPct val="150000"/>
              </a:lnSpc>
              <a:spcBef>
                <a:spcPct val="0"/>
              </a:spcBef>
              <a:buFont typeface="Wingdings" pitchFamily="2" charset="2"/>
              <a:buChar char="Ø"/>
            </a:pPr>
            <a:r>
              <a:rPr lang="tr-TR" altLang="tr-TR" sz="1300">
                <a:latin typeface="Verdana" pitchFamily="34" charset="0"/>
              </a:rPr>
              <a:t>Bilgiyi özümser.</a:t>
            </a:r>
          </a:p>
          <a:p>
            <a:pPr eaLnBrk="1" hangingPunct="1">
              <a:lnSpc>
                <a:spcPct val="150000"/>
              </a:lnSpc>
              <a:spcBef>
                <a:spcPct val="0"/>
              </a:spcBef>
              <a:buFontTx/>
              <a:buNone/>
            </a:pPr>
            <a:endParaRPr lang="tr-TR" altLang="tr-TR" sz="1300">
              <a:latin typeface="Comic Sans MS" pitchFamily="66" charset="0"/>
            </a:endParaRPr>
          </a:p>
        </p:txBody>
      </p:sp>
      <p:sp>
        <p:nvSpPr>
          <p:cNvPr id="21514" name="Metin kutusu 23"/>
          <p:cNvSpPr txBox="1">
            <a:spLocks noChangeArrowheads="1"/>
          </p:cNvSpPr>
          <p:nvPr/>
        </p:nvSpPr>
        <p:spPr bwMode="auto">
          <a:xfrm>
            <a:off x="4811713" y="1003300"/>
            <a:ext cx="4008437"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150000"/>
              </a:lnSpc>
              <a:spcBef>
                <a:spcPct val="0"/>
              </a:spcBef>
              <a:buFont typeface="Wingdings" pitchFamily="2" charset="2"/>
              <a:buChar char="Ø"/>
            </a:pPr>
            <a:r>
              <a:rPr lang="tr-TR" altLang="tr-TR" sz="1400">
                <a:latin typeface="Verdana" pitchFamily="34" charset="0"/>
              </a:rPr>
              <a:t>Oldukça meraklıdır</a:t>
            </a:r>
          </a:p>
          <a:p>
            <a:pPr eaLnBrk="1" hangingPunct="1">
              <a:lnSpc>
                <a:spcPct val="150000"/>
              </a:lnSpc>
              <a:spcBef>
                <a:spcPct val="0"/>
              </a:spcBef>
              <a:buFont typeface="Wingdings" pitchFamily="2" charset="2"/>
              <a:buChar char="Ø"/>
            </a:pPr>
            <a:r>
              <a:rPr lang="tr-TR" altLang="tr-TR" sz="1400">
                <a:latin typeface="Verdana" pitchFamily="34" charset="0"/>
              </a:rPr>
              <a:t>Sorunun ayrıntılarını tartışır</a:t>
            </a:r>
          </a:p>
          <a:p>
            <a:pPr eaLnBrk="1" hangingPunct="1">
              <a:lnSpc>
                <a:spcPct val="150000"/>
              </a:lnSpc>
              <a:spcBef>
                <a:spcPct val="0"/>
              </a:spcBef>
              <a:buFont typeface="Wingdings" pitchFamily="2" charset="2"/>
              <a:buChar char="Ø"/>
            </a:pPr>
            <a:r>
              <a:rPr lang="tr-TR" altLang="tr-TR" sz="1400">
                <a:latin typeface="Verdana" pitchFamily="34" charset="0"/>
              </a:rPr>
              <a:t>Sorular sorar</a:t>
            </a:r>
          </a:p>
          <a:p>
            <a:pPr eaLnBrk="1" hangingPunct="1">
              <a:lnSpc>
                <a:spcPct val="150000"/>
              </a:lnSpc>
              <a:spcBef>
                <a:spcPct val="0"/>
              </a:spcBef>
              <a:buFont typeface="Wingdings" pitchFamily="2" charset="2"/>
              <a:buChar char="Ø"/>
            </a:pPr>
            <a:r>
              <a:rPr lang="tr-TR" altLang="tr-TR" sz="1400">
                <a:latin typeface="Verdana" pitchFamily="34" charset="0"/>
              </a:rPr>
              <a:t>Hem zihinsel hem fiziksel olarak katılır.</a:t>
            </a:r>
          </a:p>
          <a:p>
            <a:pPr eaLnBrk="1" hangingPunct="1">
              <a:lnSpc>
                <a:spcPct val="150000"/>
              </a:lnSpc>
              <a:spcBef>
                <a:spcPct val="0"/>
              </a:spcBef>
              <a:buFont typeface="Wingdings" pitchFamily="2" charset="2"/>
              <a:buChar char="Ø"/>
            </a:pPr>
            <a:r>
              <a:rPr lang="tr-TR" altLang="tr-TR" sz="1400">
                <a:latin typeface="Verdana" pitchFamily="34" charset="0"/>
              </a:rPr>
              <a:t>Varsayımlar ortaya atar</a:t>
            </a:r>
          </a:p>
          <a:p>
            <a:pPr eaLnBrk="1" hangingPunct="1">
              <a:lnSpc>
                <a:spcPct val="150000"/>
              </a:lnSpc>
              <a:spcBef>
                <a:spcPct val="0"/>
              </a:spcBef>
              <a:buFont typeface="Wingdings" pitchFamily="2" charset="2"/>
              <a:buChar char="Ø"/>
            </a:pPr>
            <a:r>
              <a:rPr lang="tr-TR" altLang="tr-TR" sz="1400">
                <a:latin typeface="Verdana" pitchFamily="34" charset="0"/>
              </a:rPr>
              <a:t>Keskin gözlem yapar</a:t>
            </a:r>
          </a:p>
          <a:p>
            <a:pPr eaLnBrk="1" hangingPunct="1">
              <a:lnSpc>
                <a:spcPct val="150000"/>
              </a:lnSpc>
              <a:spcBef>
                <a:spcPct val="0"/>
              </a:spcBef>
              <a:buFont typeface="Wingdings" pitchFamily="2" charset="2"/>
              <a:buChar char="Ø"/>
            </a:pPr>
            <a:r>
              <a:rPr lang="tr-TR" altLang="tr-TR" sz="1400">
                <a:latin typeface="Verdana" pitchFamily="34" charset="0"/>
              </a:rPr>
              <a:t>Projeler oluşturur</a:t>
            </a:r>
          </a:p>
          <a:p>
            <a:pPr eaLnBrk="1" hangingPunct="1">
              <a:lnSpc>
                <a:spcPct val="150000"/>
              </a:lnSpc>
              <a:spcBef>
                <a:spcPct val="0"/>
              </a:spcBef>
              <a:buFont typeface="Wingdings" pitchFamily="2" charset="2"/>
              <a:buChar char="Ø"/>
            </a:pPr>
            <a:r>
              <a:rPr lang="tr-TR" altLang="tr-TR" sz="1400">
                <a:latin typeface="Verdana" pitchFamily="34" charset="0"/>
              </a:rPr>
              <a:t>Alışılmamış tuhaf fikirleri vardır</a:t>
            </a:r>
          </a:p>
          <a:p>
            <a:pPr eaLnBrk="1" hangingPunct="1">
              <a:lnSpc>
                <a:spcPct val="150000"/>
              </a:lnSpc>
              <a:spcBef>
                <a:spcPct val="0"/>
              </a:spcBef>
              <a:buFont typeface="Wingdings" pitchFamily="2" charset="2"/>
              <a:buChar char="Ø"/>
            </a:pPr>
            <a:r>
              <a:rPr lang="tr-TR" altLang="tr-TR" sz="1400">
                <a:latin typeface="Verdana" pitchFamily="34" charset="0"/>
              </a:rPr>
              <a:t>Öğrenmeden hoşlanır</a:t>
            </a:r>
          </a:p>
          <a:p>
            <a:pPr eaLnBrk="1" hangingPunct="1">
              <a:lnSpc>
                <a:spcPct val="150000"/>
              </a:lnSpc>
              <a:spcBef>
                <a:spcPct val="0"/>
              </a:spcBef>
              <a:buFont typeface="Wingdings" pitchFamily="2" charset="2"/>
              <a:buChar char="Ø"/>
            </a:pPr>
            <a:r>
              <a:rPr lang="tr-TR" altLang="tr-TR" sz="1400">
                <a:latin typeface="Verdana" pitchFamily="34" charset="0"/>
              </a:rPr>
              <a:t>İsabetli tahminlerde bulunur</a:t>
            </a:r>
          </a:p>
          <a:p>
            <a:pPr eaLnBrk="1" hangingPunct="1">
              <a:lnSpc>
                <a:spcPct val="150000"/>
              </a:lnSpc>
              <a:spcBef>
                <a:spcPct val="0"/>
              </a:spcBef>
              <a:buFont typeface="Wingdings" pitchFamily="2" charset="2"/>
              <a:buChar char="Ø"/>
            </a:pPr>
            <a:r>
              <a:rPr lang="tr-TR" altLang="tr-TR" sz="1400">
                <a:latin typeface="Verdana" pitchFamily="34" charset="0"/>
              </a:rPr>
              <a:t>Çok fazla özeleştiri yapar.</a:t>
            </a:r>
          </a:p>
          <a:p>
            <a:pPr eaLnBrk="1" hangingPunct="1">
              <a:lnSpc>
                <a:spcPct val="150000"/>
              </a:lnSpc>
              <a:spcBef>
                <a:spcPct val="0"/>
              </a:spcBef>
              <a:buFont typeface="Wingdings" pitchFamily="2" charset="2"/>
              <a:buChar char="Ø"/>
            </a:pPr>
            <a:r>
              <a:rPr lang="tr-TR" altLang="tr-TR" sz="1400">
                <a:latin typeface="Verdana" pitchFamily="34" charset="0"/>
              </a:rPr>
              <a:t>Verilenleri zaten bilmektedir</a:t>
            </a:r>
          </a:p>
          <a:p>
            <a:pPr eaLnBrk="1" hangingPunct="1">
              <a:lnSpc>
                <a:spcPct val="150000"/>
              </a:lnSpc>
              <a:spcBef>
                <a:spcPct val="0"/>
              </a:spcBef>
              <a:buFont typeface="Wingdings" pitchFamily="2" charset="2"/>
              <a:buChar char="Ø"/>
            </a:pPr>
            <a:r>
              <a:rPr lang="tr-TR" altLang="tr-TR" sz="1400">
                <a:latin typeface="Verdana" pitchFamily="34" charset="0"/>
              </a:rPr>
              <a:t>Büyük yaştakileri ve yetişkinleri arkadaş olarak seçer</a:t>
            </a:r>
          </a:p>
          <a:p>
            <a:pPr eaLnBrk="1" hangingPunct="1">
              <a:lnSpc>
                <a:spcPct val="150000"/>
              </a:lnSpc>
              <a:spcBef>
                <a:spcPct val="0"/>
              </a:spcBef>
              <a:buFont typeface="Wingdings" pitchFamily="2" charset="2"/>
              <a:buChar char="Ø"/>
            </a:pPr>
            <a:r>
              <a:rPr lang="tr-TR" altLang="tr-TR" sz="1400">
                <a:latin typeface="Verdana" pitchFamily="34" charset="0"/>
              </a:rPr>
              <a:t> Bilgiyi değiştirip uygular</a:t>
            </a:r>
          </a:p>
        </p:txBody>
      </p:sp>
      <p:cxnSp>
        <p:nvCxnSpPr>
          <p:cNvPr id="25" name="Düz Bağlayıcı 24"/>
          <p:cNvCxnSpPr/>
          <p:nvPr/>
        </p:nvCxnSpPr>
        <p:spPr>
          <a:xfrm>
            <a:off x="4500563" y="1076325"/>
            <a:ext cx="0" cy="54244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516" name="Grup 1"/>
          <p:cNvGrpSpPr>
            <a:grpSpLocks/>
          </p:cNvGrpSpPr>
          <p:nvPr/>
        </p:nvGrpSpPr>
        <p:grpSpPr bwMode="auto">
          <a:xfrm>
            <a:off x="5062538" y="434975"/>
            <a:ext cx="649287" cy="1152525"/>
            <a:chOff x="153987" y="401488"/>
            <a:chExt cx="649287" cy="1152525"/>
          </a:xfrm>
        </p:grpSpPr>
        <p:pic>
          <p:nvPicPr>
            <p:cNvPr id="21525" name="Oval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Metin kutusu 1"/>
            <p:cNvSpPr txBox="1">
              <a:spLocks noChangeArrowheads="1"/>
            </p:cNvSpPr>
            <p:nvPr/>
          </p:nvSpPr>
          <p:spPr bwMode="auto">
            <a:xfrm>
              <a:off x="331786" y="509439"/>
              <a:ext cx="293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Ö</a:t>
              </a:r>
            </a:p>
          </p:txBody>
        </p:sp>
      </p:grpSp>
      <p:pic>
        <p:nvPicPr>
          <p:cNvPr id="21517" name="Oval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725" y="407988"/>
            <a:ext cx="6492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Oval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396875"/>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Oval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288" y="315913"/>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Metin kutusu 8"/>
          <p:cNvSpPr txBox="1">
            <a:spLocks noChangeArrowheads="1"/>
          </p:cNvSpPr>
          <p:nvPr/>
        </p:nvSpPr>
        <p:spPr bwMode="auto">
          <a:xfrm>
            <a:off x="7639050" y="427038"/>
            <a:ext cx="2936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L</a:t>
            </a:r>
          </a:p>
        </p:txBody>
      </p:sp>
      <p:sp>
        <p:nvSpPr>
          <p:cNvPr id="21521" name="Metin kutusu 3"/>
          <p:cNvSpPr txBox="1">
            <a:spLocks noChangeArrowheads="1"/>
          </p:cNvSpPr>
          <p:nvPr/>
        </p:nvSpPr>
        <p:spPr bwMode="auto">
          <a:xfrm>
            <a:off x="6884988" y="500063"/>
            <a:ext cx="2587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E</a:t>
            </a:r>
          </a:p>
        </p:txBody>
      </p:sp>
      <p:sp>
        <p:nvSpPr>
          <p:cNvPr id="21522" name="Metin kutusu 1"/>
          <p:cNvSpPr txBox="1">
            <a:spLocks noChangeArrowheads="1"/>
          </p:cNvSpPr>
          <p:nvPr/>
        </p:nvSpPr>
        <p:spPr bwMode="auto">
          <a:xfrm>
            <a:off x="6032500" y="396875"/>
            <a:ext cx="293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Z</a:t>
            </a:r>
          </a:p>
        </p:txBody>
      </p:sp>
      <p:sp>
        <p:nvSpPr>
          <p:cNvPr id="21523" name="Metin kutusu 1"/>
          <p:cNvSpPr txBox="1">
            <a:spLocks noChangeArrowheads="1"/>
          </p:cNvSpPr>
          <p:nvPr/>
        </p:nvSpPr>
        <p:spPr bwMode="auto">
          <a:xfrm>
            <a:off x="5503863" y="635000"/>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b="1"/>
              <a:t> </a:t>
            </a:r>
          </a:p>
        </p:txBody>
      </p:sp>
      <p:sp>
        <p:nvSpPr>
          <p:cNvPr id="3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2 İçerik Yer Tutucusu"/>
          <p:cNvSpPr>
            <a:spLocks noGrp="1"/>
          </p:cNvSpPr>
          <p:nvPr>
            <p:ph sz="quarter" idx="1"/>
          </p:nvPr>
        </p:nvSpPr>
        <p:spPr>
          <a:xfrm>
            <a:off x="457200" y="1628775"/>
            <a:ext cx="7931150" cy="4464050"/>
          </a:xfrm>
        </p:spPr>
        <p:txBody>
          <a:bodyPr/>
          <a:lstStyle/>
          <a:p>
            <a:pPr marL="273050" indent="-273050" algn="just" eaLnBrk="1" hangingPunct="1">
              <a:lnSpc>
                <a:spcPct val="80000"/>
              </a:lnSpc>
              <a:spcBef>
                <a:spcPct val="0"/>
              </a:spcBef>
              <a:buFont typeface="Wingdings" pitchFamily="2" charset="2"/>
              <a:buNone/>
            </a:pPr>
            <a:r>
              <a:rPr lang="tr-TR" altLang="tr-TR" sz="2500" smtClean="0">
                <a:latin typeface="Verdana" pitchFamily="34" charset="0"/>
              </a:rPr>
              <a:t> Özel yetenekli çocukların gelişimsel özelliklerine göre hazırlanan eğitim programlarının yaşa göre uygunluk</a:t>
            </a:r>
            <a:r>
              <a:rPr lang="en-US" altLang="tr-TR" sz="2500" smtClean="0">
                <a:latin typeface="Verdana" pitchFamily="34" charset="0"/>
              </a:rPr>
              <a:t> </a:t>
            </a:r>
            <a:r>
              <a:rPr lang="tr-TR" altLang="tr-TR" sz="2500" smtClean="0">
                <a:latin typeface="Verdana" pitchFamily="34" charset="0"/>
              </a:rPr>
              <a:t>göstermesi (müfredatın ve uygulamaların belirli bir yaş aralığının ihtiyaçlarını karşılaması) ve bireysel uygunluk sağlaması önemli görülmektedir.</a:t>
            </a:r>
          </a:p>
          <a:p>
            <a:pPr marL="273050" indent="-273050" algn="just" eaLnBrk="1" hangingPunct="1">
              <a:lnSpc>
                <a:spcPct val="80000"/>
              </a:lnSpc>
              <a:buFont typeface="Wingdings" pitchFamily="2" charset="2"/>
              <a:buNone/>
            </a:pPr>
            <a:r>
              <a:rPr lang="tr-TR" altLang="tr-TR" sz="2500" smtClean="0">
                <a:latin typeface="Verdana" pitchFamily="34" charset="0"/>
              </a:rPr>
              <a:t>     Özel yetenekli çocukların eğitim ihtiyaçları;</a:t>
            </a:r>
          </a:p>
          <a:p>
            <a:pPr marL="273050" indent="-273050" algn="just" eaLnBrk="1" hangingPunct="1">
              <a:lnSpc>
                <a:spcPct val="80000"/>
              </a:lnSpc>
              <a:buFont typeface="Wingdings" pitchFamily="2" charset="2"/>
              <a:buChar char="v"/>
            </a:pPr>
            <a:r>
              <a:rPr lang="en-US" altLang="tr-TR" sz="2500" smtClean="0">
                <a:latin typeface="Verdana" pitchFamily="34" charset="0"/>
              </a:rPr>
              <a:t> </a:t>
            </a:r>
            <a:r>
              <a:rPr lang="en-US" altLang="tr-TR" sz="2700" b="1" smtClean="0">
                <a:latin typeface="Verdana" pitchFamily="34" charset="0"/>
              </a:rPr>
              <a:t>h</a:t>
            </a:r>
            <a:r>
              <a:rPr lang="tr-TR" altLang="tr-TR" sz="2700" b="1" smtClean="0">
                <a:latin typeface="Verdana" pitchFamily="34" charset="0"/>
              </a:rPr>
              <a:t>ızlandırma,</a:t>
            </a:r>
          </a:p>
          <a:p>
            <a:pPr marL="273050" indent="-273050" algn="just" eaLnBrk="1" hangingPunct="1">
              <a:lnSpc>
                <a:spcPct val="80000"/>
              </a:lnSpc>
              <a:buFont typeface="Wingdings" pitchFamily="2" charset="2"/>
              <a:buChar char="v"/>
            </a:pPr>
            <a:r>
              <a:rPr lang="tr-TR" altLang="tr-TR" sz="2700" b="1" smtClean="0">
                <a:latin typeface="Verdana" pitchFamily="34" charset="0"/>
              </a:rPr>
              <a:t> gruplama ve</a:t>
            </a:r>
          </a:p>
          <a:p>
            <a:pPr marL="273050" indent="-273050" algn="just" eaLnBrk="1" hangingPunct="1">
              <a:lnSpc>
                <a:spcPct val="80000"/>
              </a:lnSpc>
              <a:buFont typeface="Wingdings" pitchFamily="2" charset="2"/>
              <a:buChar char="v"/>
            </a:pPr>
            <a:r>
              <a:rPr lang="tr-TR" altLang="tr-TR" sz="2700" b="1" smtClean="0">
                <a:latin typeface="Verdana" pitchFamily="34" charset="0"/>
              </a:rPr>
              <a:t> zenginleştirme </a:t>
            </a:r>
            <a:endParaRPr lang="en-US" altLang="tr-TR" sz="2700" b="1" smtClean="0">
              <a:latin typeface="Verdana" pitchFamily="34" charset="0"/>
            </a:endParaRPr>
          </a:p>
          <a:p>
            <a:pPr marL="273050" indent="-273050" algn="just" eaLnBrk="1" hangingPunct="1">
              <a:lnSpc>
                <a:spcPct val="80000"/>
              </a:lnSpc>
              <a:buFont typeface="Wingdings" pitchFamily="2" charset="2"/>
              <a:buNone/>
            </a:pPr>
            <a:r>
              <a:rPr lang="en-US" altLang="tr-TR" sz="2500" smtClean="0">
                <a:latin typeface="Verdana" pitchFamily="34" charset="0"/>
              </a:rPr>
              <a:t>    </a:t>
            </a:r>
            <a:r>
              <a:rPr lang="tr-TR" altLang="tr-TR" sz="2500" smtClean="0">
                <a:latin typeface="Verdana" pitchFamily="34" charset="0"/>
              </a:rPr>
              <a:t>yöntemleriyle desteklenmektedir</a:t>
            </a:r>
          </a:p>
          <a:p>
            <a:pPr marL="273050" indent="-273050" algn="just" eaLnBrk="1" hangingPunct="1">
              <a:lnSpc>
                <a:spcPct val="80000"/>
              </a:lnSpc>
              <a:buFont typeface="Wingdings" pitchFamily="2" charset="2"/>
              <a:buChar char=""/>
            </a:pPr>
            <a:endParaRPr lang="tr-TR" altLang="tr-TR" sz="2500" smtClean="0">
              <a:latin typeface="Verdana" pitchFamily="34" charset="0"/>
            </a:endParaRPr>
          </a:p>
        </p:txBody>
      </p:sp>
      <p:sp>
        <p:nvSpPr>
          <p:cNvPr id="22531"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2532"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85D91D-043D-4204-8112-8659817F023E}" type="slidenum">
              <a:rPr lang="es-ES" altLang="tr-TR" smtClean="0"/>
              <a:pPr eaLnBrk="1" hangingPunct="1"/>
              <a:t>21</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850" y="1557338"/>
            <a:ext cx="8064500" cy="4608512"/>
          </a:xfrm>
        </p:spPr>
        <p:txBody>
          <a:bodyPr>
            <a:normAutofit fontScale="92500" lnSpcReduction="10000"/>
          </a:bodyPr>
          <a:lstStyle/>
          <a:p>
            <a:pPr marL="609600" indent="-609600" eaLnBrk="1" hangingPunct="1">
              <a:lnSpc>
                <a:spcPct val="70000"/>
              </a:lnSpc>
              <a:buFont typeface="Wingdings" pitchFamily="2" charset="2"/>
              <a:buNone/>
              <a:defRPr/>
            </a:pPr>
            <a:r>
              <a:rPr lang="tr-TR" altLang="tr-TR" sz="1800" smtClean="0">
                <a:latin typeface="Verdana" pitchFamily="34" charset="0"/>
              </a:rPr>
              <a:t>    </a:t>
            </a:r>
            <a:r>
              <a:rPr lang="en-US" altLang="tr-TR" sz="1800" smtClean="0">
                <a:latin typeface="Verdana" pitchFamily="34" charset="0"/>
              </a:rPr>
              <a:t>  </a:t>
            </a:r>
            <a:r>
              <a:rPr lang="tr-TR" altLang="tr-TR" sz="2900" b="1" smtClean="0">
                <a:latin typeface="Verdana" pitchFamily="34" charset="0"/>
              </a:rPr>
              <a:t>Hızlandırma</a:t>
            </a:r>
            <a:r>
              <a:rPr lang="en-US" altLang="tr-TR" sz="2900" b="1" smtClean="0">
                <a:latin typeface="Verdana" pitchFamily="34" charset="0"/>
              </a:rPr>
              <a:t>:</a:t>
            </a:r>
            <a:r>
              <a:rPr lang="tr-TR" altLang="tr-TR" sz="2700" smtClean="0">
                <a:latin typeface="Verdana" pitchFamily="34" charset="0"/>
              </a:rPr>
              <a:t> </a:t>
            </a:r>
            <a:endParaRPr lang="tr-TR" altLang="tr-TR" sz="1800" smtClean="0">
              <a:latin typeface="Verdana" pitchFamily="34" charset="0"/>
            </a:endParaRPr>
          </a:p>
          <a:p>
            <a:pPr marL="609600" indent="-609600" algn="just" eaLnBrk="1" hangingPunct="1">
              <a:lnSpc>
                <a:spcPct val="150000"/>
              </a:lnSpc>
              <a:buFont typeface="Wingdings" pitchFamily="2" charset="2"/>
              <a:buNone/>
              <a:defRPr/>
            </a:pPr>
            <a:r>
              <a:rPr lang="tr-TR" altLang="tr-TR" sz="1800" smtClean="0">
                <a:latin typeface="Verdana" pitchFamily="34" charset="0"/>
              </a:rPr>
              <a:t>        </a:t>
            </a:r>
            <a:r>
              <a:rPr lang="tr-TR" altLang="tr-TR" sz="2000" smtClean="0">
                <a:latin typeface="Verdana" pitchFamily="34" charset="0"/>
              </a:rPr>
              <a:t>Birinci sınıfa erken başlama ve hızlı ilerleme, sınıf atlama, ders atlama (dersi üst sınıflarla alma) </a:t>
            </a:r>
            <a:r>
              <a:rPr lang="en-US" altLang="tr-TR" sz="2000" smtClean="0">
                <a:latin typeface="Verdana" pitchFamily="34" charset="0"/>
              </a:rPr>
              <a:t>d</a:t>
            </a:r>
            <a:r>
              <a:rPr lang="tr-TR" altLang="tr-TR" sz="2000" smtClean="0">
                <a:latin typeface="Verdana" pitchFamily="34" charset="0"/>
              </a:rPr>
              <a:t>ikey gruplama,</a:t>
            </a:r>
            <a:r>
              <a:rPr lang="en-US" altLang="tr-TR" sz="2000" smtClean="0">
                <a:latin typeface="Verdana" pitchFamily="34" charset="0"/>
              </a:rPr>
              <a:t> e</a:t>
            </a:r>
            <a:r>
              <a:rPr lang="tr-TR" altLang="tr-TR" sz="2000" smtClean="0">
                <a:latin typeface="Verdana" pitchFamily="34" charset="0"/>
              </a:rPr>
              <a:t>ğitsel kollar ve etkinlikler,</a:t>
            </a:r>
            <a:r>
              <a:rPr lang="en-US" altLang="tr-TR" sz="2000" smtClean="0">
                <a:latin typeface="Verdana" pitchFamily="34" charset="0"/>
              </a:rPr>
              <a:t> e</a:t>
            </a:r>
            <a:r>
              <a:rPr lang="tr-TR" altLang="tr-TR" sz="2000" smtClean="0">
                <a:latin typeface="Verdana" pitchFamily="34" charset="0"/>
              </a:rPr>
              <a:t>ş</a:t>
            </a:r>
            <a:r>
              <a:rPr lang="en-US" altLang="tr-TR" sz="2000" smtClean="0">
                <a:latin typeface="Verdana" pitchFamily="34" charset="0"/>
              </a:rPr>
              <a:t> </a:t>
            </a:r>
            <a:r>
              <a:rPr lang="tr-TR" altLang="tr-TR" sz="2000" smtClean="0">
                <a:latin typeface="Verdana" pitchFamily="34" charset="0"/>
              </a:rPr>
              <a:t>zamanlı çalışmalar,</a:t>
            </a:r>
            <a:r>
              <a:rPr lang="en-US" altLang="tr-TR" sz="2000" smtClean="0">
                <a:latin typeface="Verdana" pitchFamily="34" charset="0"/>
              </a:rPr>
              <a:t> t</a:t>
            </a:r>
            <a:r>
              <a:rPr lang="tr-TR" altLang="tr-TR" sz="2000" smtClean="0">
                <a:latin typeface="Verdana" pitchFamily="34" charset="0"/>
              </a:rPr>
              <a:t>eleskopik çalışmalar,</a:t>
            </a:r>
            <a:r>
              <a:rPr lang="en-US" altLang="tr-TR" sz="2000" smtClean="0">
                <a:latin typeface="Verdana" pitchFamily="34" charset="0"/>
              </a:rPr>
              <a:t> k</a:t>
            </a:r>
            <a:r>
              <a:rPr lang="tr-TR" altLang="tr-TR" sz="2000" smtClean="0">
                <a:latin typeface="Verdana" pitchFamily="34" charset="0"/>
              </a:rPr>
              <a:t>endi hızına göre öğretim</a:t>
            </a:r>
            <a:r>
              <a:rPr lang="en-US" altLang="tr-TR" sz="2000" smtClean="0">
                <a:latin typeface="Verdana" pitchFamily="34" charset="0"/>
              </a:rPr>
              <a:t>,</a:t>
            </a:r>
            <a:r>
              <a:rPr lang="tr-TR" altLang="tr-TR" sz="2000" smtClean="0">
                <a:latin typeface="Verdana" pitchFamily="34" charset="0"/>
              </a:rPr>
              <a:t> </a:t>
            </a:r>
            <a:r>
              <a:rPr lang="en-US" altLang="tr-TR" sz="2000" smtClean="0">
                <a:latin typeface="Verdana" pitchFamily="34" charset="0"/>
              </a:rPr>
              <a:t>a</a:t>
            </a:r>
            <a:r>
              <a:rPr lang="tr-TR" altLang="tr-TR" sz="2000" smtClean="0">
                <a:latin typeface="Verdana" pitchFamily="34" charset="0"/>
              </a:rPr>
              <a:t>lan uzmanıyla çalışma gibi uygulamaları içerir. Çocuk zorunlu eğitim yaşından önce okuma, yazma, matematik işlemlerde belirli bir yeterliliğe ulaşmışsa ya bir yaş önce okula kaydettirilir ya da 1. sınıf yerine 2. sınıftan okula başlar. Ülkemizde de zaman zaman başvurulan bu yöntem titizlikle uygulanmazsa çocuk ileri sınıflarda başarısızlığa uğrayabilir. </a:t>
            </a:r>
          </a:p>
        </p:txBody>
      </p:sp>
      <p:sp>
        <p:nvSpPr>
          <p:cNvPr id="23555"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3556"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340DDF-0C71-4D17-875A-E44AB00C97D3}" type="slidenum">
              <a:rPr lang="es-ES" altLang="tr-TR" smtClean="0"/>
              <a:pPr eaLnBrk="1" hangingPunct="1"/>
              <a:t>22</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2 İçerik Yer Tutucusu"/>
          <p:cNvSpPr>
            <a:spLocks noGrp="1"/>
          </p:cNvSpPr>
          <p:nvPr>
            <p:ph sz="quarter" idx="1"/>
          </p:nvPr>
        </p:nvSpPr>
        <p:spPr>
          <a:xfrm>
            <a:off x="457200" y="1600200"/>
            <a:ext cx="8002588" cy="4132263"/>
          </a:xfrm>
        </p:spPr>
        <p:txBody>
          <a:bodyPr/>
          <a:lstStyle/>
          <a:p>
            <a:pPr marL="273050" indent="-273050" eaLnBrk="1" hangingPunct="1">
              <a:buFont typeface="Wingdings" pitchFamily="2" charset="2"/>
              <a:buNone/>
            </a:pPr>
            <a:r>
              <a:rPr lang="en-US" altLang="tr-TR" sz="2900" b="1" smtClean="0">
                <a:solidFill>
                  <a:srgbClr val="72BFC5"/>
                </a:solidFill>
                <a:latin typeface="Verdana" pitchFamily="34" charset="0"/>
              </a:rPr>
              <a:t> </a:t>
            </a:r>
            <a:r>
              <a:rPr lang="tr-TR" altLang="tr-TR" sz="2900" b="1" smtClean="0">
                <a:latin typeface="Verdana" pitchFamily="34" charset="0"/>
              </a:rPr>
              <a:t>Gruplama</a:t>
            </a:r>
            <a:r>
              <a:rPr lang="en-US" altLang="tr-TR" sz="2900" b="1" smtClean="0">
                <a:latin typeface="Verdana" pitchFamily="34" charset="0"/>
              </a:rPr>
              <a:t>:</a:t>
            </a:r>
            <a:endParaRPr lang="tr-TR" altLang="tr-TR" sz="2900" b="1" smtClean="0">
              <a:latin typeface="Verdana" pitchFamily="34" charset="0"/>
            </a:endParaRPr>
          </a:p>
          <a:p>
            <a:pPr marL="273050" indent="-273050" algn="just" eaLnBrk="1" hangingPunct="1">
              <a:buFont typeface="Wingdings" pitchFamily="2" charset="2"/>
              <a:buNone/>
            </a:pPr>
            <a:r>
              <a:rPr lang="tr-TR" altLang="tr-TR" sz="1800" smtClean="0">
                <a:latin typeface="Verdana" pitchFamily="34" charset="0"/>
              </a:rPr>
              <a:t>    </a:t>
            </a:r>
            <a:r>
              <a:rPr lang="tr-TR" altLang="tr-TR" sz="2000" smtClean="0">
                <a:latin typeface="Verdana" pitchFamily="34" charset="0"/>
              </a:rPr>
              <a:t>Yetenekleri yönünden benzer özellikler gösteren  çocukların, birlikte çalışabilmeleri için sınıf içi veya  sınıf dışı uzun veya kısa süreli çeşitli gruplamalar  yapılmasıdır.</a:t>
            </a:r>
            <a:r>
              <a:rPr lang="fi-FI" altLang="tr-TR" sz="2000" smtClean="0">
                <a:latin typeface="Verdana" pitchFamily="34" charset="0"/>
              </a:rPr>
              <a:t> </a:t>
            </a:r>
            <a:r>
              <a:rPr lang="tr-TR" altLang="tr-TR" sz="2000" smtClean="0">
                <a:latin typeface="Verdana" pitchFamily="34" charset="0"/>
              </a:rPr>
              <a:t>Tamamen ayrılmış gruplama homojen kümeler, tam gün heterojen kümeler, yan ayrılmış gruplar (Yarım gün veya geçici kümeler ) şeklinde uygulanan bir önlemdir</a:t>
            </a:r>
            <a:r>
              <a:rPr lang="en-US" altLang="tr-TR" sz="2000" smtClean="0">
                <a:latin typeface="Verdana" pitchFamily="34" charset="0"/>
              </a:rPr>
              <a:t>.</a:t>
            </a:r>
            <a:r>
              <a:rPr lang="tr-TR" altLang="tr-TR" sz="2000" smtClean="0">
                <a:latin typeface="Verdana" pitchFamily="34" charset="0"/>
              </a:rPr>
              <a:t> Fen liseleri ve Anadolu Güzel sanat liseleri ve Türk Eğitim Vakfı İnanç Türkeş Özel Lisesi</a:t>
            </a:r>
            <a:r>
              <a:rPr lang="en-US" altLang="tr-TR" sz="2000" smtClean="0">
                <a:latin typeface="Verdana" pitchFamily="34" charset="0"/>
              </a:rPr>
              <a:t> </a:t>
            </a:r>
            <a:r>
              <a:rPr lang="tr-TR" altLang="tr-TR" sz="2000" smtClean="0">
                <a:latin typeface="Verdana" pitchFamily="34" charset="0"/>
              </a:rPr>
              <a:t>homojen kümeler için örnektir. Uzman bir öğretmenin zenginleştirme etkinliklerinde yer aldığı yarım gün eğitim uygulaması örneğine Bilim ve Sanat Merkezleri gösterilebilir.</a:t>
            </a:r>
          </a:p>
          <a:p>
            <a:pPr marL="273050" indent="-273050" eaLnBrk="1" hangingPunct="1">
              <a:buFont typeface="Wingdings" pitchFamily="2" charset="2"/>
              <a:buNone/>
            </a:pPr>
            <a:endParaRPr lang="tr-TR" altLang="tr-TR" sz="2000" smtClean="0">
              <a:latin typeface="Verdana" pitchFamily="34" charset="0"/>
            </a:endParaRPr>
          </a:p>
          <a:p>
            <a:pPr marL="273050" indent="-273050" eaLnBrk="1" hangingPunct="1">
              <a:buFont typeface="Wingdings" pitchFamily="2" charset="2"/>
              <a:buNone/>
            </a:pPr>
            <a:endParaRPr lang="tr-TR" altLang="tr-TR" sz="1800" smtClean="0">
              <a:latin typeface="Verdana" pitchFamily="34" charset="0"/>
            </a:endParaRPr>
          </a:p>
          <a:p>
            <a:pPr marL="273050" indent="-273050" eaLnBrk="1" hangingPunct="1">
              <a:buFont typeface="Wingdings" pitchFamily="2" charset="2"/>
              <a:buChar char=""/>
            </a:pPr>
            <a:endParaRPr lang="tr-TR" altLang="tr-TR" sz="2200" smtClean="0">
              <a:latin typeface="Verdana" pitchFamily="34" charset="0"/>
            </a:endParaRPr>
          </a:p>
        </p:txBody>
      </p:sp>
      <p:sp>
        <p:nvSpPr>
          <p:cNvPr id="24579"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4580"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79D51B-161C-493F-A73E-3DAACD9430CB}" type="slidenum">
              <a:rPr lang="es-ES" altLang="tr-TR" smtClean="0"/>
              <a:pPr eaLnBrk="1" hangingPunct="1"/>
              <a:t>23</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2 İçerik Yer Tutucusu"/>
          <p:cNvSpPr>
            <a:spLocks noGrp="1"/>
          </p:cNvSpPr>
          <p:nvPr>
            <p:ph sz="quarter" idx="1"/>
          </p:nvPr>
        </p:nvSpPr>
        <p:spPr>
          <a:xfrm>
            <a:off x="539750" y="1557338"/>
            <a:ext cx="7920038" cy="4175125"/>
          </a:xfrm>
        </p:spPr>
        <p:txBody>
          <a:bodyPr/>
          <a:lstStyle/>
          <a:p>
            <a:pPr marL="273050" indent="-273050" eaLnBrk="1" hangingPunct="1">
              <a:buFont typeface="Wingdings" pitchFamily="2" charset="2"/>
              <a:buNone/>
            </a:pPr>
            <a:r>
              <a:rPr lang="tr-TR" altLang="tr-TR" sz="3600" b="1" smtClean="0">
                <a:latin typeface="Verdana" pitchFamily="34" charset="0"/>
              </a:rPr>
              <a:t>Zenginleştirme</a:t>
            </a:r>
            <a:r>
              <a:rPr lang="en-US" altLang="tr-TR" sz="3600" b="1" smtClean="0">
                <a:latin typeface="Verdana" pitchFamily="34" charset="0"/>
              </a:rPr>
              <a:t>:</a:t>
            </a:r>
            <a:endParaRPr lang="tr-TR" altLang="tr-TR" sz="3600" b="1" smtClean="0">
              <a:latin typeface="Verdana" pitchFamily="34" charset="0"/>
            </a:endParaRPr>
          </a:p>
          <a:p>
            <a:pPr marL="273050" indent="-273050" algn="just" eaLnBrk="1" hangingPunct="1">
              <a:buFont typeface="Wingdings" pitchFamily="2" charset="2"/>
              <a:buNone/>
            </a:pPr>
            <a:r>
              <a:rPr lang="tr-TR" altLang="tr-TR" smtClean="0">
                <a:latin typeface="Verdana" pitchFamily="34" charset="0"/>
              </a:rPr>
              <a:t>    </a:t>
            </a:r>
            <a:r>
              <a:rPr lang="tr-TR" altLang="tr-TR" sz="2000" smtClean="0">
                <a:latin typeface="Verdana" pitchFamily="34" charset="0"/>
              </a:rPr>
              <a:t>Öğrenciyi akranlarıyla aynı sınıfta tutan ve bugün en çok kullanılan uygulamalardan birisidir. Zenginleştirme, süreç ve içeriğe ilişkin hedeflere ulaşma  yöntemidir. Sürece ilişkin hedefler yaratıcı düşünme, problem  çözme, kritik düşünme, bilimsel düşünmeyi içerir. İçerik ise,  süreçlerin geliştirildiği ders konuları, projeler ve etkinliklerdir. Özel yetenekli öğrencilerin kendi yaşıtları arasında normal sınıflarda tutularak (kaynaştırma) çalışmalarını normale göre daha zengin duruma getirmeye yönelik olan program zenginleştirme modeli, dikey ve yatay olmak üzere iki şekilde yapılabilmektedir.</a:t>
            </a:r>
            <a:endParaRPr lang="tr-TR" altLang="tr-TR" smtClean="0">
              <a:latin typeface="Verdana" pitchFamily="34" charset="0"/>
            </a:endParaRPr>
          </a:p>
        </p:txBody>
      </p:sp>
      <p:sp>
        <p:nvSpPr>
          <p:cNvPr id="25603"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5604"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00A874-8E08-42AC-85D4-86810E5C7E2E}" type="slidenum">
              <a:rPr lang="es-ES" altLang="tr-TR" smtClean="0"/>
              <a:pPr eaLnBrk="1" hangingPunct="1"/>
              <a:t>24</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2 İçerik Yer Tutucusu"/>
          <p:cNvSpPr>
            <a:spLocks noGrp="1"/>
          </p:cNvSpPr>
          <p:nvPr>
            <p:ph sz="quarter" idx="1"/>
          </p:nvPr>
        </p:nvSpPr>
        <p:spPr>
          <a:xfrm>
            <a:off x="457200" y="1600200"/>
            <a:ext cx="8002588" cy="4565650"/>
          </a:xfrm>
        </p:spPr>
        <p:txBody>
          <a:bodyPr/>
          <a:lstStyle/>
          <a:p>
            <a:pPr marL="273050" indent="-273050" algn="just" eaLnBrk="1" hangingPunct="1">
              <a:buFont typeface="Wingdings" pitchFamily="2" charset="2"/>
              <a:buNone/>
            </a:pPr>
            <a:r>
              <a:rPr lang="tr-TR" altLang="tr-TR" sz="3600" b="1" smtClean="0">
                <a:latin typeface="Verdana" pitchFamily="34" charset="0"/>
              </a:rPr>
              <a:t>Zenginleştirme</a:t>
            </a:r>
            <a:r>
              <a:rPr lang="en-US" altLang="tr-TR" sz="3600" b="1" smtClean="0">
                <a:latin typeface="Verdana" pitchFamily="34" charset="0"/>
              </a:rPr>
              <a:t>:</a:t>
            </a:r>
            <a:endParaRPr lang="en-US" altLang="tr-TR" sz="3600" smtClean="0">
              <a:latin typeface="Verdana" pitchFamily="34" charset="0"/>
            </a:endParaRPr>
          </a:p>
          <a:p>
            <a:pPr marL="273050" indent="-273050" algn="just" eaLnBrk="1" hangingPunct="1">
              <a:buFont typeface="Courier New" pitchFamily="49" charset="0"/>
              <a:buChar char="o"/>
            </a:pPr>
            <a:r>
              <a:rPr lang="tr-TR" altLang="tr-TR" sz="1800" smtClean="0">
                <a:latin typeface="Verdana" pitchFamily="34" charset="0"/>
              </a:rPr>
              <a:t>Normal eğitim programına ek süreçlerin konu ve etkinliklerin değişik biçimde eklenmesi şeklinde  uygulanarak  </a:t>
            </a:r>
            <a:r>
              <a:rPr lang="en-US" altLang="tr-TR" sz="1800" smtClean="0">
                <a:latin typeface="Verdana" pitchFamily="34" charset="0"/>
              </a:rPr>
              <a:t>d</a:t>
            </a:r>
            <a:r>
              <a:rPr lang="tr-TR" altLang="tr-TR" sz="1800" smtClean="0">
                <a:latin typeface="Verdana" pitchFamily="34" charset="0"/>
              </a:rPr>
              <a:t>ikey ya da yatay zenginleştirme yapılabildiği gibi, tüm sınıfın katılabileceği dönerli kapı uygulaması diyebileceğimiz üçlü zenginleştirme uygulamaları da vardır. Dikey ve yatay zenginleştirme uygulamalarına örnek olarak;</a:t>
            </a:r>
          </a:p>
          <a:p>
            <a:pPr marL="273050" indent="-273050" algn="just" eaLnBrk="1" hangingPunct="1">
              <a:buFont typeface="Wingdings" pitchFamily="2" charset="2"/>
              <a:buChar char=""/>
            </a:pPr>
            <a:r>
              <a:rPr lang="tr-TR" altLang="tr-TR" sz="1800" smtClean="0">
                <a:latin typeface="Verdana" pitchFamily="34" charset="0"/>
              </a:rPr>
              <a:t>Normal sınıfta 7 ayrı ders varsa, özel yetenekli öğrenci için buna bir iki ders daha eklenirken bir yandan da etkinliklerin sayısı artırılır. Bu bir yatay zenginleştirme uygulamasıdır. </a:t>
            </a:r>
          </a:p>
          <a:p>
            <a:pPr marL="273050" indent="-273050" algn="just" eaLnBrk="1" hangingPunct="1">
              <a:buFont typeface="Wingdings" pitchFamily="2" charset="2"/>
              <a:buChar char=""/>
            </a:pPr>
            <a:r>
              <a:rPr lang="tr-TR" altLang="tr-TR" sz="1800" smtClean="0">
                <a:latin typeface="Verdana" pitchFamily="34" charset="0"/>
              </a:rPr>
              <a:t>Dikey zenginleştirmede ise  ders ve etkinlik sayısı aynı kalırken, özel yetenekli öğrenci normal öğrencilerin işlediği konuda daha derinliğine çalışma yapması için farklı kaynaklara yönlendirilir (sanat eserleri, yazılı kaynaklar, internet …vb)</a:t>
            </a:r>
          </a:p>
        </p:txBody>
      </p:sp>
      <p:sp>
        <p:nvSpPr>
          <p:cNvPr id="26627"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6628"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E6A24CB-CD65-4743-AF2D-3B0442C39307}" type="slidenum">
              <a:rPr lang="es-ES" altLang="tr-TR" smtClean="0"/>
              <a:pPr eaLnBrk="1" hangingPunct="1"/>
              <a:t>25</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1341438"/>
            <a:ext cx="8520113" cy="5157787"/>
          </a:xfrm>
          <a:noFill/>
        </p:spPr>
      </p:pic>
      <p:sp>
        <p:nvSpPr>
          <p:cNvPr id="27651" name="1 Başlık"/>
          <p:cNvSpPr>
            <a:spLocks noGrp="1"/>
          </p:cNvSpPr>
          <p:nvPr>
            <p:ph type="title"/>
          </p:nvPr>
        </p:nvSpPr>
        <p:spPr>
          <a:xfrm>
            <a:off x="611188" y="0"/>
            <a:ext cx="7467600" cy="1439863"/>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br>
              <a:rPr lang="tr-TR" altLang="tr-TR" sz="2800" b="1" smtClean="0">
                <a:solidFill>
                  <a:schemeClr val="tx1"/>
                </a:solidFill>
              </a:rPr>
            </a:br>
            <a:r>
              <a:rPr lang="tr-TR" altLang="tr-TR" sz="2800" b="1" smtClean="0">
                <a:solidFill>
                  <a:schemeClr val="tx1"/>
                </a:solidFill>
              </a:rPr>
              <a:t>Program Zenginleştirme Modeli:</a:t>
            </a:r>
          </a:p>
        </p:txBody>
      </p:sp>
      <p:sp>
        <p:nvSpPr>
          <p:cNvPr id="27652"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51A2EA-166C-482C-B63C-A7950E665C52}" type="slidenum">
              <a:rPr lang="es-ES" altLang="tr-TR" smtClean="0"/>
              <a:pPr eaLnBrk="1" hangingPunct="1"/>
              <a:t>26</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Başlık 1"/>
          <p:cNvSpPr>
            <a:spLocks noGrp="1"/>
          </p:cNvSpPr>
          <p:nvPr>
            <p:ph type="title"/>
          </p:nvPr>
        </p:nvSpPr>
        <p:spPr/>
        <p:txBody>
          <a:bodyPr/>
          <a:lstStyle/>
          <a:p>
            <a:r>
              <a:rPr lang="tr-TR" altLang="tr-TR" smtClean="0"/>
              <a:t>Zenginleştirilmiş Etkinlik örnekleri için </a:t>
            </a:r>
          </a:p>
        </p:txBody>
      </p:sp>
      <p:sp>
        <p:nvSpPr>
          <p:cNvPr id="28675" name="İçerik Yer Tutucusu 2"/>
          <p:cNvSpPr>
            <a:spLocks noGrp="1"/>
          </p:cNvSpPr>
          <p:nvPr>
            <p:ph idx="1"/>
          </p:nvPr>
        </p:nvSpPr>
        <p:spPr/>
        <p:txBody>
          <a:bodyPr/>
          <a:lstStyle/>
          <a:p>
            <a:pPr marL="0" indent="0">
              <a:buFontTx/>
              <a:buNone/>
            </a:pPr>
            <a:r>
              <a:rPr lang="tr-TR" altLang="tr-TR" smtClean="0"/>
              <a:t>Özel Eğitim ve Rehberlik Hizmetleri Genel Müdürlüğümüzün </a:t>
            </a:r>
            <a:r>
              <a:rPr lang="tr-TR" altLang="tr-TR" smtClean="0">
                <a:hlinkClick r:id="rId3"/>
              </a:rPr>
              <a:t>http://orgm.meb.gov.tr/meb_iys_dosyalar/2013_12/23044414_zelyeteneklirencilerinzenginletirilmietkinlikrnekleri.pdf</a:t>
            </a:r>
            <a:r>
              <a:rPr lang="tr-TR" altLang="tr-TR" smtClean="0"/>
              <a:t> adresine bakılabilir.</a:t>
            </a:r>
          </a:p>
        </p:txBody>
      </p:sp>
      <p:sp>
        <p:nvSpPr>
          <p:cNvPr id="28676" name="Slayt Numarası Yer Tutucusu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0C70ACF-5396-4841-BFBA-A20309FE0B07}" type="slidenum">
              <a:rPr lang="es-ES" altLang="tr-TR" sz="1400" smtClean="0"/>
              <a:pPr eaLnBrk="1" hangingPunct="1">
                <a:spcBef>
                  <a:spcPct val="0"/>
                </a:spcBef>
                <a:buFontTx/>
                <a:buNone/>
              </a:pPr>
              <a:t>27</a:t>
            </a:fld>
            <a:endParaRPr lang="es-ES" altLang="tr-TR" sz="1400"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600200"/>
            <a:ext cx="7467600" cy="4637088"/>
          </a:xfrm>
        </p:spPr>
        <p:txBody>
          <a:bodyPr>
            <a:normAutofit fontScale="92500"/>
          </a:bodyPr>
          <a:lstStyle/>
          <a:p>
            <a:pPr marL="274320" indent="-274320" eaLnBrk="1" fontAlgn="auto" hangingPunct="1">
              <a:spcAft>
                <a:spcPts val="0"/>
              </a:spcAft>
              <a:buFont typeface="Wingdings"/>
              <a:buNone/>
              <a:defRPr/>
            </a:pPr>
            <a:r>
              <a:rPr lang="en-US" b="1" dirty="0" smtClean="0"/>
              <a:t>DESTEK EĞİTİM ODASI UYGULAMASI:</a:t>
            </a:r>
          </a:p>
          <a:p>
            <a:pPr marL="274320" indent="-274320" algn="just" eaLnBrk="1" fontAlgn="auto" hangingPunct="1">
              <a:spcAft>
                <a:spcPts val="0"/>
              </a:spcAft>
              <a:buFont typeface="Wingdings"/>
              <a:buChar char=""/>
              <a:defRPr/>
            </a:pPr>
            <a:r>
              <a:rPr lang="tr-TR" sz="2200" dirty="0" smtClean="0"/>
              <a:t>MEB Özel Eğitim Hizmetleri Yönetmeliği’nin 2</a:t>
            </a:r>
            <a:r>
              <a:rPr lang="en-US" sz="2200" dirty="0" smtClean="0"/>
              <a:t>8.</a:t>
            </a:r>
            <a:r>
              <a:rPr lang="tr-TR" sz="2200" dirty="0" smtClean="0"/>
              <a:t> maddesi</a:t>
            </a:r>
            <a:r>
              <a:rPr lang="en-US" sz="2200" dirty="0" err="1" smtClean="0"/>
              <a:t>nde</a:t>
            </a:r>
            <a:r>
              <a:rPr lang="tr-TR" sz="2200" dirty="0" smtClean="0"/>
              <a:t> destek eğitim odalarının hangi koşullarda açılacağı belirtilmekte ve ‘‘Okul ve kurumlarda, yetersizliği olmayan akranlarıyla birlikte aynı sınıfta eğitimlerine devam eden özel eğitime ihtiyacı olan öğrenciler ile özel yetenekli öğrenciler için özel araç-gereçler ile eğitim materyalleri sağlanarak özel eğitim desteği verilmesi amacıyla destek eğitim odası açılır’’ denilmektedir.</a:t>
            </a:r>
          </a:p>
          <a:p>
            <a:pPr marL="274320" indent="-274320" algn="just" eaLnBrk="1" fontAlgn="auto" hangingPunct="1">
              <a:spcAft>
                <a:spcPts val="0"/>
              </a:spcAft>
              <a:buFont typeface="Wingdings"/>
              <a:buChar char=""/>
              <a:defRPr/>
            </a:pPr>
            <a:r>
              <a:rPr lang="tr-TR" sz="2200" dirty="0" smtClean="0"/>
              <a:t>Yine aynı yönetmelik maddesinde destek eğitim odalarında yürütülecek eğitimin öğretim uygulamalarında dikkat edilecek hususlar açıkça belirtilmektedir.</a:t>
            </a:r>
            <a:endParaRPr lang="tr-TR" sz="2200" dirty="0"/>
          </a:p>
        </p:txBody>
      </p:sp>
      <p:sp>
        <p:nvSpPr>
          <p:cNvPr id="29699"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 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29700"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32AD24-4710-4942-A7AB-60A0F04D4817}" type="slidenum">
              <a:rPr lang="es-ES" altLang="tr-TR" smtClean="0"/>
              <a:pPr eaLnBrk="1" hangingPunct="1"/>
              <a:t>28</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2 İçerik Yer Tutucusu"/>
          <p:cNvSpPr>
            <a:spLocks noGrp="1"/>
          </p:cNvSpPr>
          <p:nvPr>
            <p:ph sz="quarter" idx="1"/>
          </p:nvPr>
        </p:nvSpPr>
        <p:spPr>
          <a:xfrm>
            <a:off x="457200" y="1700213"/>
            <a:ext cx="7715250" cy="4105275"/>
          </a:xfrm>
        </p:spPr>
        <p:txBody>
          <a:bodyPr/>
          <a:lstStyle/>
          <a:p>
            <a:pPr marL="273050" indent="-273050" eaLnBrk="1" hangingPunct="1">
              <a:lnSpc>
                <a:spcPct val="80000"/>
              </a:lnSpc>
              <a:buFont typeface="Wingdings" pitchFamily="2" charset="2"/>
              <a:buNone/>
            </a:pPr>
            <a:r>
              <a:rPr lang="en-US" altLang="tr-TR" sz="2700" b="1" smtClean="0">
                <a:latin typeface="Verdana" pitchFamily="34" charset="0"/>
              </a:rPr>
              <a:t>DESTEK EĞİTİM ODASI UYGULAMASI:</a:t>
            </a:r>
          </a:p>
          <a:p>
            <a:pPr marL="273050" indent="-273050" algn="just" eaLnBrk="1" hangingPunct="1">
              <a:lnSpc>
                <a:spcPct val="80000"/>
              </a:lnSpc>
              <a:buFontTx/>
              <a:buNone/>
            </a:pPr>
            <a:r>
              <a:rPr lang="tr-TR" altLang="tr-TR" sz="2700" smtClean="0">
                <a:latin typeface="Verdana" pitchFamily="34" charset="0"/>
              </a:rPr>
              <a:t>* Destek eğitim odalarında özel yetenekli öğrencilerin özel eğitim gerektiren diğer bireyler gibi bireyselleştirilmiş bir programdan yararlanmalarının önünde yasal olarak hiçbir engel bulunmamaktadır. Ayrıca destek eğitim odalarında eğitim öğretim faaliyetlerinde görev alan öğretmenler, girdikleri ders saatlerinin karşılığını</a:t>
            </a:r>
            <a:r>
              <a:rPr lang="en-US" altLang="tr-TR" sz="2700" smtClean="0">
                <a:latin typeface="Verdana" pitchFamily="34" charset="0"/>
              </a:rPr>
              <a:t>,</a:t>
            </a:r>
            <a:r>
              <a:rPr lang="tr-TR" altLang="tr-TR" sz="2700" smtClean="0">
                <a:latin typeface="Verdana" pitchFamily="34" charset="0"/>
              </a:rPr>
              <a:t> ek ders ücreti olarak (% 25 fazla) almaktadırlar.</a:t>
            </a:r>
          </a:p>
        </p:txBody>
      </p:sp>
      <p:sp>
        <p:nvSpPr>
          <p:cNvPr id="30723" name="1 Başlık"/>
          <p:cNvSpPr>
            <a:spLocks noGrp="1"/>
          </p:cNvSpPr>
          <p:nvPr>
            <p:ph type="title"/>
          </p:nvPr>
        </p:nvSpPr>
        <p:spPr>
          <a:xfrm>
            <a:off x="457200" y="274638"/>
            <a:ext cx="8291513" cy="1143000"/>
          </a:xfrm>
        </p:spPr>
        <p:txBody>
          <a:bodyPr/>
          <a:lstStyle/>
          <a:p>
            <a:pPr eaLnBrk="1" hangingPunct="1"/>
            <a:r>
              <a:rPr lang="tr-TR" altLang="tr-TR" sz="2800" b="1" smtClean="0">
                <a:solidFill>
                  <a:schemeClr val="tx1"/>
                </a:solidFill>
              </a:rPr>
              <a:t>ÖZELYETENEKLİ ÖĞRENCİLER İÇİN EĞİTİM </a:t>
            </a:r>
            <a:r>
              <a:rPr lang="en-US" altLang="tr-TR" sz="2800" b="1" smtClean="0">
                <a:solidFill>
                  <a:schemeClr val="tx1"/>
                </a:solidFill>
              </a:rPr>
              <a:t>YÖNTEMLERİ</a:t>
            </a:r>
            <a:r>
              <a:rPr lang="tr-TR" altLang="tr-TR" sz="2800" b="1" smtClean="0">
                <a:solidFill>
                  <a:schemeClr val="tx1"/>
                </a:solidFill>
              </a:rPr>
              <a:t> </a:t>
            </a:r>
          </a:p>
        </p:txBody>
      </p:sp>
      <p:sp>
        <p:nvSpPr>
          <p:cNvPr id="30724" name="Slayt Numarası Yer Tutucusu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67380E-D1CA-48A3-BDF8-EB5C569B1511}" type="slidenum">
              <a:rPr lang="es-ES" altLang="tr-TR" smtClean="0"/>
              <a:pPr eaLnBrk="1" hangingPunct="1"/>
              <a:t>29</a:t>
            </a:fld>
            <a:endParaRPr lang="es-ES" altLang="tr-TR"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1 Başlık"/>
          <p:cNvSpPr>
            <a:spLocks noGrp="1"/>
          </p:cNvSpPr>
          <p:nvPr>
            <p:ph type="title"/>
          </p:nvPr>
        </p:nvSpPr>
        <p:spPr>
          <a:xfrm>
            <a:off x="1476375" y="201613"/>
            <a:ext cx="8229600" cy="885825"/>
          </a:xfrm>
        </p:spPr>
        <p:txBody>
          <a:bodyPr/>
          <a:lstStyle/>
          <a:p>
            <a:pPr eaLnBrk="1" hangingPunct="1"/>
            <a:r>
              <a:rPr lang="tr-TR" altLang="tr-TR" b="1" smtClean="0">
                <a:solidFill>
                  <a:schemeClr val="tx1"/>
                </a:solidFill>
                <a:latin typeface="Verdana" pitchFamily="34" charset="0"/>
              </a:rPr>
              <a:t>Özel Yetenekli Birey </a:t>
            </a:r>
          </a:p>
        </p:txBody>
      </p:sp>
      <p:sp>
        <p:nvSpPr>
          <p:cNvPr id="4099" name="2 İçerik Yer Tutucusu"/>
          <p:cNvSpPr>
            <a:spLocks noGrp="1"/>
          </p:cNvSpPr>
          <p:nvPr>
            <p:ph idx="1"/>
          </p:nvPr>
        </p:nvSpPr>
        <p:spPr>
          <a:xfrm>
            <a:off x="250825" y="1557338"/>
            <a:ext cx="7993063" cy="2447925"/>
          </a:xfrm>
        </p:spPr>
        <p:txBody>
          <a:bodyPr/>
          <a:lstStyle/>
          <a:p>
            <a:pPr marL="98425" indent="0" algn="just" eaLnBrk="1" hangingPunct="1">
              <a:buFont typeface="Georgia" pitchFamily="18" charset="0"/>
              <a:buNone/>
            </a:pPr>
            <a:r>
              <a:rPr lang="tr-TR" altLang="tr-TR" sz="2000" smtClean="0">
                <a:latin typeface="Verdana" pitchFamily="34" charset="0"/>
              </a:rPr>
              <a:t>Zeka, yaratıcılık, sanat, liderlik kapasitesi veya özel akademik alanlarda, yaşıtlarına göre yüksek düzeyde motivasyon, performans gösterdiği uzmanlar tarafından belirlenen çocuk/öğrencilerdir (BİLSEM Yönergesi, 2007).</a:t>
            </a:r>
          </a:p>
          <a:p>
            <a:pPr marL="98425" indent="0" eaLnBrk="1" hangingPunct="1">
              <a:buFont typeface="Georgia" pitchFamily="18" charset="0"/>
              <a:buNone/>
            </a:pPr>
            <a:endParaRPr lang="tr-TR" altLang="tr-TR" sz="2000" smtClean="0">
              <a:solidFill>
                <a:schemeClr val="bg1"/>
              </a:solidFill>
              <a:latin typeface="Verdana" pitchFamily="34" charset="0"/>
            </a:endParaRPr>
          </a:p>
        </p:txBody>
      </p:sp>
      <p:sp>
        <p:nvSpPr>
          <p:cNvPr id="410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594F875B-B0F0-4CB1-ABC4-6F6A45A55BF0}"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3</a:t>
            </a:fld>
            <a:endParaRPr lang="en-US" altLang="tr-TR" sz="1400" smtClean="0">
              <a:latin typeface="Georgia" pitchFamily="18" charset="0"/>
              <a:ea typeface="ヒラギノ明朝 ProN W3"/>
              <a:cs typeface="ヒラギノ明朝 ProN W3"/>
              <a:sym typeface="Georgia" pitchFamily="18" charset="0"/>
            </a:endParaRPr>
          </a:p>
        </p:txBody>
      </p:sp>
      <p:pic>
        <p:nvPicPr>
          <p:cNvPr id="41988" name="Picture 7" descr="L:\rsm\33.JPG"/>
          <p:cNvPicPr>
            <a:picLocks noChangeAspect="1" noChangeArrowheads="1"/>
          </p:cNvPicPr>
          <p:nvPr/>
        </p:nvPicPr>
        <p:blipFill>
          <a:blip r:embed="rId4" cstate="print"/>
          <a:srcRect/>
          <a:stretch>
            <a:fillRect/>
          </a:stretch>
        </p:blipFill>
        <p:spPr bwMode="auto">
          <a:xfrm>
            <a:off x="395536" y="3861048"/>
            <a:ext cx="7848600" cy="2447925"/>
          </a:xfrm>
          <a:prstGeom prst="rect">
            <a:avLst/>
          </a:prstGeom>
          <a:noFill/>
          <a:ln w="9525">
            <a:noFill/>
            <a:miter lim="800000"/>
            <a:headEnd/>
            <a:tailEnd/>
          </a:ln>
          <a:effectLst>
            <a:softEdge rad="317500"/>
          </a:effectLst>
        </p:spPr>
      </p:pic>
      <p:pic>
        <p:nvPicPr>
          <p:cNvPr id="4102" name="Resim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8" y="11113"/>
            <a:ext cx="12239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bwMode="auto">
          <a:xfrm>
            <a:off x="71049" y="1226354"/>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sp>
        <p:nvSpPr>
          <p:cNvPr id="31747" name="Content Placeholder 2"/>
          <p:cNvSpPr>
            <a:spLocks noGrp="1"/>
          </p:cNvSpPr>
          <p:nvPr>
            <p:ph idx="1"/>
          </p:nvPr>
        </p:nvSpPr>
        <p:spPr>
          <a:xfrm>
            <a:off x="457200" y="1412875"/>
            <a:ext cx="8002588" cy="5060950"/>
          </a:xfrm>
        </p:spPr>
        <p:txBody>
          <a:bodyPr/>
          <a:lstStyle/>
          <a:p>
            <a:pPr algn="just" eaLnBrk="1" hangingPunct="1"/>
            <a:r>
              <a:rPr lang="tr-TR" altLang="tr-TR" sz="1800" smtClean="0"/>
              <a:t>Bu çocukların yukarıda sayılan olumlu özellikleri yanında sınıf yönetimi açısından bir takım olumsuz özellikleri de bulunmaktadır;</a:t>
            </a:r>
          </a:p>
          <a:p>
            <a:pPr algn="just" eaLnBrk="1" hangingPunct="1"/>
            <a:r>
              <a:rPr lang="tr-TR" altLang="tr-TR" sz="1800" smtClean="0"/>
              <a:t>Özel yetenekli (üstün zeka ve yetenek) çocukların karakteristik özellikleri vurgulanırken belirtildiği gibi</a:t>
            </a:r>
            <a:r>
              <a:rPr lang="en-US" altLang="tr-TR" sz="1800" smtClean="0"/>
              <a:t>,</a:t>
            </a:r>
            <a:r>
              <a:rPr lang="tr-TR" altLang="tr-TR" sz="1800" smtClean="0"/>
              <a:t> bu çocukların büyük bir çoğunluğu yüksek enerjiye sahip kimseler</a:t>
            </a:r>
            <a:r>
              <a:rPr lang="en-US" altLang="tr-TR" sz="1800" smtClean="0"/>
              <a:t>dir.</a:t>
            </a:r>
            <a:r>
              <a:rPr lang="tr-TR" altLang="tr-TR" sz="1800" smtClean="0"/>
              <a:t> Bunlar yerlerinde duramaz, sürekli yenilik, hareket isterler. Diğerlerinden çok farklı niteliklere sahiptirler. Bu nedenle de normal sınıf ortamında çeşitli olumsuzluklara neden olabilirler. </a:t>
            </a:r>
          </a:p>
          <a:p>
            <a:pPr algn="just" eaLnBrk="1" hangingPunct="1"/>
            <a:r>
              <a:rPr lang="tr-TR" altLang="tr-TR" sz="1800" smtClean="0"/>
              <a:t>Bunlar şu sebeplerden kaynaklanabilir:</a:t>
            </a:r>
            <a:endParaRPr lang="en-US" altLang="tr-TR" sz="1800" smtClean="0"/>
          </a:p>
          <a:p>
            <a:pPr algn="just" eaLnBrk="1" hangingPunct="1"/>
            <a:r>
              <a:rPr lang="tr-TR" altLang="tr-TR" sz="1800" smtClean="0"/>
              <a:t>Bu çocukların bilgi, ilgi ve beceri düzeyleri aynı yaştaki ortalama öğrencilerin hayli ötesindedir. Bilgi, ilgi ve becerileri düzeyinde ihtiyaçları karşılanmazsa çabuk sıkılır ve sınıfta huzursuz, yerinde duramayan bir duruma gelirler.</a:t>
            </a:r>
          </a:p>
          <a:p>
            <a:pPr algn="just" eaLnBrk="1" hangingPunct="1"/>
            <a:r>
              <a:rPr lang="tr-TR" altLang="tr-TR" sz="1800" smtClean="0"/>
              <a:t>Bilgi, ilgi ve beceri düzeyleri yüksek olduğundan sınıfları ve yaşlarından umulmayan konularla ilgilenip soru sorabilirler.</a:t>
            </a:r>
          </a:p>
          <a:p>
            <a:pPr algn="just" eaLnBrk="1" hangingPunct="1"/>
            <a:r>
              <a:rPr lang="tr-TR" altLang="tr-TR" sz="1800" smtClean="0"/>
              <a:t>Herhangi bir konu işlenirken yanılgıyı bulmak, eleştiri, itiraz gibi tepkiler vermeleri olağandır.</a:t>
            </a:r>
          </a:p>
        </p:txBody>
      </p:sp>
      <p:sp>
        <p:nvSpPr>
          <p:cNvPr id="31748" name="Slayt Numarası Yer Tutucusu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990A1FA7-51DC-4D77-B74A-71B86E658D5F}" type="slidenum">
              <a:rPr lang="en-US" altLang="tr-TR" sz="1400" smtClean="0"/>
              <a:pPr eaLnBrk="1" hangingPunct="1">
                <a:spcBef>
                  <a:spcPct val="0"/>
                </a:spcBef>
                <a:buFontTx/>
                <a:buNone/>
              </a:pPr>
              <a:t>30</a:t>
            </a:fld>
            <a:endParaRPr lang="en-US" altLang="tr-TR" sz="1400" smtClean="0"/>
          </a:p>
        </p:txBody>
      </p:sp>
      <p:pic>
        <p:nvPicPr>
          <p:cNvPr id="317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8"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a:solidFill>
                  <a:schemeClr val="bg1">
                    <a:lumMod val="50000"/>
                  </a:schemeClr>
                </a:solidFill>
                <a:effectLst>
                  <a:outerShdw blurRad="38100" dist="38100" dir="2700000" algn="tl">
                    <a:srgbClr val="000000">
                      <a:alpha val="43137"/>
                    </a:srgbClr>
                  </a:outerShdw>
                </a:effectLst>
              </a:rPr>
              <a:t>Sancaktepe Rehberlik ve Araştırma Merkezi</a:t>
            </a:r>
            <a:endParaRPr lang="tr-TR" dirty="0">
              <a:solidFill>
                <a:schemeClr val="bg1">
                  <a:lumMod val="50000"/>
                </a:schemeClr>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628775"/>
            <a:ext cx="7931150" cy="4845050"/>
          </a:xfrm>
        </p:spPr>
        <p:txBody>
          <a:bodyPr/>
          <a:lstStyle/>
          <a:p>
            <a:pPr algn="just" eaLnBrk="1" hangingPunct="1"/>
            <a:r>
              <a:rPr lang="tr-TR" altLang="tr-TR" sz="2000" smtClean="0"/>
              <a:t>Konuşmayı severler. Gerek ders dışında küme tartışmalarında, gerekse ders esnasında sınıfın yönetimini ve konuşma düzenini sağlamak oldukça zordur.</a:t>
            </a:r>
          </a:p>
          <a:p>
            <a:pPr algn="just" eaLnBrk="1" hangingPunct="1"/>
            <a:r>
              <a:rPr lang="tr-TR" altLang="tr-TR" sz="2000" smtClean="0"/>
              <a:t>Bazı durumlarda yaptıkları tepkiler “garip, anormal” görünebilir. Gerçekte bu durum yaşlarının hayli ötesinde bir algılama ve değerlendirme gücünün sonucu olabilir. </a:t>
            </a:r>
          </a:p>
          <a:p>
            <a:pPr algn="just" eaLnBrk="1" hangingPunct="1"/>
            <a:r>
              <a:rPr lang="tr-TR" altLang="tr-TR" sz="2000" smtClean="0"/>
              <a:t>İmgesel etkinlikleri güçlüdür. Bunun sonucu olarak imgesel yaşantılarını gerçek yaşantıları ile kar</a:t>
            </a:r>
            <a:r>
              <a:rPr lang="en-US" altLang="tr-TR" sz="2000" smtClean="0"/>
              <a:t>ış</a:t>
            </a:r>
            <a:r>
              <a:rPr lang="tr-TR" altLang="tr-TR" sz="2000" smtClean="0"/>
              <a:t>tır</a:t>
            </a:r>
            <a:r>
              <a:rPr lang="en-US" altLang="tr-TR" sz="2000" smtClean="0"/>
              <a:t>maları</a:t>
            </a:r>
            <a:r>
              <a:rPr lang="tr-TR" altLang="tr-TR" sz="2000" smtClean="0"/>
              <a:t> olağandır. Bu durumda hem gerçeği hayalden ayırabilmeleri</a:t>
            </a:r>
            <a:r>
              <a:rPr lang="en-US" altLang="tr-TR" sz="2000" smtClean="0"/>
              <a:t>,</a:t>
            </a:r>
            <a:r>
              <a:rPr lang="tr-TR" altLang="tr-TR" sz="2000" smtClean="0"/>
              <a:t> hem de imgelerini öncelikle yaratıcı etkinliklerde kullanmaları için gerekli rehberlik yapılmalıdır </a:t>
            </a:r>
            <a:r>
              <a:rPr lang="tr-TR" altLang="tr-TR" sz="1800" smtClean="0"/>
              <a:t>(E</a:t>
            </a:r>
            <a:r>
              <a:rPr lang="en-US" altLang="tr-TR" sz="1800" smtClean="0"/>
              <a:t>nç</a:t>
            </a:r>
            <a:r>
              <a:rPr lang="tr-TR" altLang="tr-TR" sz="1800" smtClean="0"/>
              <a:t> 1979).</a:t>
            </a:r>
            <a:endParaRPr lang="tr-TR" altLang="tr-TR" sz="2000" smtClean="0"/>
          </a:p>
          <a:p>
            <a:pPr eaLnBrk="1" hangingPunct="1">
              <a:buFont typeface="Wingdings" pitchFamily="2" charset="2"/>
              <a:buNone/>
            </a:pPr>
            <a:endParaRPr lang="tr-TR" altLang="tr-TR" smtClean="0"/>
          </a:p>
        </p:txBody>
      </p:sp>
      <p:sp>
        <p:nvSpPr>
          <p:cNvPr id="32771"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EF491D4-E344-48F6-8FAF-1E9E9A208A95}" type="slidenum">
              <a:rPr lang="en-US" altLang="tr-TR" sz="1400" smtClean="0"/>
              <a:pPr eaLnBrk="1" hangingPunct="1">
                <a:spcBef>
                  <a:spcPct val="0"/>
                </a:spcBef>
                <a:buFontTx/>
                <a:buNone/>
              </a:pPr>
              <a:t>31</a:t>
            </a:fld>
            <a:endParaRPr lang="en-US" altLang="tr-TR" sz="1400" smtClean="0"/>
          </a:p>
        </p:txBody>
      </p:sp>
      <p:sp>
        <p:nvSpPr>
          <p:cNvPr id="32772"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2 İçerik Yer Tutucusu"/>
          <p:cNvSpPr>
            <a:spLocks noGrp="1"/>
          </p:cNvSpPr>
          <p:nvPr>
            <p:ph idx="1"/>
          </p:nvPr>
        </p:nvSpPr>
        <p:spPr>
          <a:xfrm>
            <a:off x="468313" y="1773238"/>
            <a:ext cx="7848600" cy="4608512"/>
          </a:xfrm>
        </p:spPr>
        <p:txBody>
          <a:bodyPr/>
          <a:lstStyle/>
          <a:p>
            <a:pPr algn="just" eaLnBrk="1" hangingPunct="1"/>
            <a:r>
              <a:rPr lang="tr-TR" altLang="tr-TR" sz="2000" smtClean="0"/>
              <a:t>Rutin ödevlerden ve görevlerden çabuk sıkılır, çoğu zaman da görevi tamamlamaz.</a:t>
            </a:r>
            <a:r>
              <a:rPr lang="en-US" altLang="tr-TR" sz="2000" smtClean="0"/>
              <a:t> </a:t>
            </a:r>
            <a:r>
              <a:rPr lang="tr-TR" altLang="tr-TR" sz="2000" smtClean="0"/>
              <a:t>Öte yandan görevin başından fırlayarak kalkıp sınıf içinde sağa sola dolaşarak başka meşguliyet arayabilir. Bu davranış dikkat eksikliği,</a:t>
            </a:r>
            <a:r>
              <a:rPr lang="en-US" altLang="tr-TR" sz="2000" smtClean="0"/>
              <a:t> </a:t>
            </a:r>
            <a:r>
              <a:rPr lang="tr-TR" altLang="tr-TR" sz="2000" smtClean="0"/>
              <a:t>derslere katılmama, olumsuz problem davranışlar olarak ele alınır ve arkadaşlarına kötü etki yaptığı sonucuna varılabilir.</a:t>
            </a:r>
          </a:p>
          <a:p>
            <a:pPr algn="just" eaLnBrk="1" hangingPunct="1"/>
            <a:r>
              <a:rPr lang="tr-TR" altLang="tr-TR" sz="2000" smtClean="0"/>
              <a:t>Her şeyle ilgilendiği için kolaylıkla ilgisi başka yöne kayabilir, ve hiçbir şeyi tamamlayamaz. Çocuk bir defada birden fazla projeyi tamamlamak isterken bitap düşebilir. Ayrıca yüksek enerji çocuğun Dikkat Eksikliği ve Hiperaktivite Bozukluğu olarak yanlış tanılanmasına neden olabilir ve ilaçla çocuğun sakinleştirilmesi gerektiği önerilebilir.</a:t>
            </a:r>
          </a:p>
          <a:p>
            <a:pPr eaLnBrk="1" hangingPunct="1"/>
            <a:endParaRPr lang="tr-TR" altLang="tr-TR" sz="2000" smtClean="0"/>
          </a:p>
        </p:txBody>
      </p:sp>
      <p:sp>
        <p:nvSpPr>
          <p:cNvPr id="33795"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8FFBFAF0-5221-45FD-BB59-84D6CD2F7E75}" type="slidenum">
              <a:rPr lang="en-US" altLang="tr-TR" sz="1400" smtClean="0"/>
              <a:pPr eaLnBrk="1" hangingPunct="1">
                <a:spcBef>
                  <a:spcPct val="0"/>
                </a:spcBef>
                <a:buFontTx/>
                <a:buNone/>
              </a:pPr>
              <a:t>32</a:t>
            </a:fld>
            <a:endParaRPr lang="en-US" altLang="tr-TR" sz="1400" smtClean="0"/>
          </a:p>
        </p:txBody>
      </p:sp>
      <p:sp>
        <p:nvSpPr>
          <p:cNvPr id="33796"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2 İçerik Yer Tutucusu"/>
          <p:cNvSpPr>
            <a:spLocks noGrp="1"/>
          </p:cNvSpPr>
          <p:nvPr>
            <p:ph idx="1"/>
          </p:nvPr>
        </p:nvSpPr>
        <p:spPr>
          <a:xfrm>
            <a:off x="468313" y="1773238"/>
            <a:ext cx="7920037" cy="4248150"/>
          </a:xfrm>
        </p:spPr>
        <p:txBody>
          <a:bodyPr/>
          <a:lstStyle/>
          <a:p>
            <a:pPr algn="just" eaLnBrk="1" hangingPunct="1"/>
            <a:r>
              <a:rPr lang="tr-TR" altLang="tr-TR" sz="2200" smtClean="0"/>
              <a:t>Bazen bir proje üzerinde gereksiz yere uzun süre çalışır, ayrıntılarda boğularak zamanında projeyi yetiştiremez.</a:t>
            </a:r>
            <a:r>
              <a:rPr lang="en-US" altLang="tr-TR" sz="2200" smtClean="0"/>
              <a:t> </a:t>
            </a:r>
            <a:r>
              <a:rPr lang="tr-TR" altLang="tr-TR" sz="2200" smtClean="0"/>
              <a:t>Bunun sonucu olarak düşük not alabilir,</a:t>
            </a:r>
            <a:r>
              <a:rPr lang="en-US" altLang="tr-TR" sz="2200" smtClean="0"/>
              <a:t> </a:t>
            </a:r>
            <a:r>
              <a:rPr lang="tr-TR" altLang="tr-TR" sz="2200" smtClean="0"/>
              <a:t>proje tamamlanamadığı için, çocuk</a:t>
            </a:r>
            <a:r>
              <a:rPr lang="en-US" altLang="tr-TR" sz="2200" smtClean="0"/>
              <a:t>,</a:t>
            </a:r>
            <a:r>
              <a:rPr lang="tr-TR" altLang="tr-TR" sz="2200" smtClean="0"/>
              <a:t> ailesi ve öğretmeninin stres yaşaması söz konusu olabilir.</a:t>
            </a:r>
          </a:p>
          <a:p>
            <a:pPr algn="just" eaLnBrk="1" hangingPunct="1"/>
            <a:r>
              <a:rPr lang="tr-TR" altLang="tr-TR" sz="2200" smtClean="0"/>
              <a:t>Yetişkin düzeyinde düşünme becerisine sahip olmasına karşın yetişkin düzeyinde sosyal becerileri bulunmamaktadır.</a:t>
            </a:r>
            <a:r>
              <a:rPr lang="en-US" altLang="tr-TR" sz="2200" smtClean="0"/>
              <a:t> </a:t>
            </a:r>
            <a:r>
              <a:rPr lang="tr-TR" altLang="tr-TR" sz="2200" smtClean="0"/>
              <a:t>Örneğin ortama göre davranmama.</a:t>
            </a:r>
            <a:r>
              <a:rPr lang="en-US" altLang="tr-TR" sz="2200" smtClean="0"/>
              <a:t> </a:t>
            </a:r>
            <a:r>
              <a:rPr lang="tr-TR" altLang="tr-TR" sz="2200" smtClean="0"/>
              <a:t>Hem arkadaşları hem de diğer yetişkinler çocuğun kaba,</a:t>
            </a:r>
            <a:r>
              <a:rPr lang="en-US" altLang="tr-TR" sz="2200" smtClean="0"/>
              <a:t> </a:t>
            </a:r>
            <a:r>
              <a:rPr lang="tr-TR" altLang="tr-TR" sz="2200" smtClean="0"/>
              <a:t>düşüncesiz biri olduğu kanısı ile onunla birlikte olmaktan kaçınmalarına neden olabilir (Ataman)</a:t>
            </a:r>
            <a:r>
              <a:rPr lang="en-US" altLang="tr-TR" sz="2200" smtClean="0"/>
              <a:t>.</a:t>
            </a:r>
            <a:endParaRPr lang="tr-TR" altLang="tr-TR" sz="2200" smtClean="0"/>
          </a:p>
        </p:txBody>
      </p:sp>
      <p:sp>
        <p:nvSpPr>
          <p:cNvPr id="34819"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D526136F-7287-4516-95F4-4D4B3A794F01}" type="slidenum">
              <a:rPr lang="en-US" altLang="tr-TR" sz="1400" smtClean="0"/>
              <a:pPr eaLnBrk="1" hangingPunct="1">
                <a:spcBef>
                  <a:spcPct val="0"/>
                </a:spcBef>
                <a:buFontTx/>
                <a:buNone/>
              </a:pPr>
              <a:t>33</a:t>
            </a:fld>
            <a:endParaRPr lang="en-US" altLang="tr-TR" sz="1400" smtClean="0"/>
          </a:p>
        </p:txBody>
      </p:sp>
      <p:sp>
        <p:nvSpPr>
          <p:cNvPr id="34820"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2 İçerik Yer Tutucusu"/>
          <p:cNvSpPr>
            <a:spLocks noGrp="1"/>
          </p:cNvSpPr>
          <p:nvPr>
            <p:ph idx="1"/>
          </p:nvPr>
        </p:nvSpPr>
        <p:spPr>
          <a:xfrm>
            <a:off x="468313" y="1773238"/>
            <a:ext cx="7848600" cy="4319587"/>
          </a:xfrm>
        </p:spPr>
        <p:txBody>
          <a:bodyPr/>
          <a:lstStyle/>
          <a:p>
            <a:pPr algn="just" eaLnBrk="1" hangingPunct="1"/>
            <a:r>
              <a:rPr lang="tr-TR" altLang="tr-TR" sz="2200" smtClean="0"/>
              <a:t>Sınıf arkadaşlarının yaşının çok üstünde ki sözcükleri kullanması sonucu ne dediğini arkadaşları anlayamayabilir. Çok konuştuğu için diğer arkadaşlarına konuşma fırsatı tanımaz. Bunun sonucu olarak diğer çocuklar,</a:t>
            </a:r>
            <a:r>
              <a:rPr lang="en-US" altLang="tr-TR" sz="2200" smtClean="0"/>
              <a:t> </a:t>
            </a:r>
            <a:r>
              <a:rPr lang="tr-TR" altLang="tr-TR" sz="2200" smtClean="0"/>
              <a:t>üstün zekalı  çocuğu “kendini beğenmiş” olarak adlandırarak dışlamaya başlar ve yalnızlığa itilir.</a:t>
            </a:r>
          </a:p>
          <a:p>
            <a:pPr algn="just" eaLnBrk="1" hangingPunct="1"/>
            <a:r>
              <a:rPr lang="tr-TR" altLang="tr-TR" sz="2200" smtClean="0"/>
              <a:t>Öğretmenin anlattığı biçimde değil, kendine has biçimde problemleri çözer.</a:t>
            </a:r>
            <a:r>
              <a:rPr lang="en-US" altLang="tr-TR" sz="2200" smtClean="0"/>
              <a:t> </a:t>
            </a:r>
            <a:r>
              <a:rPr lang="tr-TR" altLang="tr-TR" sz="2200" smtClean="0"/>
              <a:t>Bunun sonucu olarak öğretmen</a:t>
            </a:r>
            <a:r>
              <a:rPr lang="en-US" altLang="tr-TR" sz="2200" smtClean="0"/>
              <a:t>,</a:t>
            </a:r>
            <a:r>
              <a:rPr lang="tr-TR" altLang="tr-TR" sz="2200" smtClean="0"/>
              <a:t> kendisini tehdit altında hisseder,</a:t>
            </a:r>
            <a:r>
              <a:rPr lang="en-US" altLang="tr-TR" sz="2200" smtClean="0"/>
              <a:t> </a:t>
            </a:r>
            <a:r>
              <a:rPr lang="tr-TR" altLang="tr-TR" sz="2200" smtClean="0"/>
              <a:t>çocuğun otoriteyi kabul etmeyen saygısız biri olduğunu düşünerek ona göz açtırtmamaya çalışarak isyan etme noktasına getirebilir.</a:t>
            </a:r>
          </a:p>
          <a:p>
            <a:pPr eaLnBrk="1" hangingPunct="1">
              <a:buFont typeface="Wingdings" pitchFamily="2" charset="2"/>
              <a:buNone/>
            </a:pPr>
            <a:endParaRPr lang="tr-TR" altLang="tr-TR" sz="2200" smtClean="0"/>
          </a:p>
        </p:txBody>
      </p:sp>
      <p:sp>
        <p:nvSpPr>
          <p:cNvPr id="35843"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01B0AB4-DA8B-4B73-B7D6-368B137AD61B}" type="slidenum">
              <a:rPr lang="en-US" altLang="tr-TR" sz="1400" smtClean="0"/>
              <a:pPr eaLnBrk="1" hangingPunct="1">
                <a:spcBef>
                  <a:spcPct val="0"/>
                </a:spcBef>
                <a:buFontTx/>
                <a:buNone/>
              </a:pPr>
              <a:t>34</a:t>
            </a:fld>
            <a:endParaRPr lang="en-US" altLang="tr-TR" sz="1400" smtClean="0"/>
          </a:p>
        </p:txBody>
      </p:sp>
      <p:sp>
        <p:nvSpPr>
          <p:cNvPr id="35844"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250825" y="1600200"/>
            <a:ext cx="8137525" cy="4873625"/>
          </a:xfrm>
        </p:spPr>
        <p:txBody>
          <a:bodyPr/>
          <a:lstStyle/>
          <a:p>
            <a:pPr algn="just" eaLnBrk="1" hangingPunct="1"/>
            <a:r>
              <a:rPr lang="tr-TR" altLang="tr-TR" sz="2000" smtClean="0"/>
              <a:t>Bu çocuklar, genellikle kendilerini yaşıtlarıyla aynı seviyede görmezler. Bir kısmı tecrit edilmişlik veya bir köşeye itilmişlik hissine kapılırlar. İçine kapanıklıkları sebebiyle arkadaş sayıları birkaçı geçmeyebilir. Okullardaki dersler onları sıkabilir. Bunlardan bazıları, yaşıtlarıyla birlikte olabilmek için yeteri kadar başarılı olmak istemeyebilir. Eğer duyguları beslenmezse, toplum dışında kalabilir hatta suça meyilli hale gelebilirler. Yetişkinler bu çocukların özel ihtiyaçlarını fark edip potansiyellerini değerlendirebilmeleri için onlara yardımcı olmalıdırlar. Özel yetenekli çocuklar, birbirleriyle çok etkili ve verimli bir iletişim kurabilmekte, böylelikle anlaşılmaz olma sıkıntısından bir derece kurtulmaktadırlar. Dolayısıyla bu çocukların katıldıkları ortak proje ve programların önemi büyüktür. Tecrübesiz anne ve babaların evdeki üstün yetenekli ve hünerli çocuklarıyla ilgilenmesi hiç de kolay olmaz. Özellikle okul öncesi dönemde böyle bir ebeveyn yardıma ve rehberliğe muhtaçtır.</a:t>
            </a:r>
          </a:p>
          <a:p>
            <a:pPr eaLnBrk="1" hangingPunct="1"/>
            <a:endParaRPr lang="tr-TR" altLang="tr-TR" smtClean="0"/>
          </a:p>
        </p:txBody>
      </p:sp>
      <p:sp>
        <p:nvSpPr>
          <p:cNvPr id="36867"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FBA062B-EC94-4C05-A443-2BBF5AB3E1DE}" type="slidenum">
              <a:rPr lang="en-US" altLang="tr-TR" sz="1400" smtClean="0"/>
              <a:pPr eaLnBrk="1" hangingPunct="1">
                <a:spcBef>
                  <a:spcPct val="0"/>
                </a:spcBef>
                <a:buFontTx/>
                <a:buNone/>
              </a:pPr>
              <a:t>35</a:t>
            </a:fld>
            <a:endParaRPr lang="en-US" altLang="tr-TR" sz="1400" smtClean="0"/>
          </a:p>
        </p:txBody>
      </p:sp>
      <p:sp>
        <p:nvSpPr>
          <p:cNvPr id="36868" name="1 Başlık"/>
          <p:cNvSpPr>
            <a:spLocks noGrp="1"/>
          </p:cNvSpPr>
          <p:nvPr>
            <p:ph type="title"/>
          </p:nvPr>
        </p:nvSpPr>
        <p:spPr/>
        <p:txBody>
          <a:bodyPr/>
          <a:lstStyle/>
          <a:p>
            <a:pPr eaLnBrk="1" hangingPunct="1"/>
            <a:r>
              <a:rPr lang="en-US" altLang="tr-TR" sz="3200" b="1" smtClean="0">
                <a:solidFill>
                  <a:schemeClr val="tx1"/>
                </a:solidFill>
                <a:latin typeface="Times New Roman" pitchFamily="18" charset="0"/>
                <a:cs typeface="Times New Roman" pitchFamily="18" charset="0"/>
              </a:rPr>
              <a:t>SINIF ORTAMINDA </a:t>
            </a:r>
            <a:br>
              <a:rPr lang="en-US" altLang="tr-TR" sz="3200" b="1" smtClean="0">
                <a:solidFill>
                  <a:schemeClr val="tx1"/>
                </a:solidFill>
                <a:latin typeface="Times New Roman" pitchFamily="18" charset="0"/>
                <a:cs typeface="Times New Roman" pitchFamily="18" charset="0"/>
              </a:rPr>
            </a:br>
            <a:r>
              <a:rPr lang="tr-TR" altLang="tr-TR" sz="3200" b="1" smtClean="0">
                <a:solidFill>
                  <a:schemeClr val="tx1"/>
                </a:solidFill>
                <a:latin typeface="Times New Roman" pitchFamily="18" charset="0"/>
                <a:cs typeface="Times New Roman" pitchFamily="18" charset="0"/>
              </a:rPr>
              <a:t>ÖZEL</a:t>
            </a:r>
            <a:r>
              <a:rPr lang="en-US" altLang="tr-TR" sz="3200" b="1" smtClean="0">
                <a:solidFill>
                  <a:schemeClr val="tx1"/>
                </a:solidFill>
                <a:latin typeface="Times New Roman" pitchFamily="18" charset="0"/>
                <a:cs typeface="Times New Roman" pitchFamily="18" charset="0"/>
              </a:rPr>
              <a:t> YETENEKLİ ÇOCUKLAR</a:t>
            </a:r>
            <a:endParaRPr lang="tr-TR" altLang="tr-TR" sz="3200" b="1" smtClean="0">
              <a:solidFill>
                <a:schemeClr val="tx1"/>
              </a:solidFill>
              <a:latin typeface="Times New Roman" pitchFamily="18" charset="0"/>
              <a:cs typeface="Times New Roman" pitchFamily="18" charset="0"/>
            </a:endParaRP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1 Başlık"/>
          <p:cNvSpPr>
            <a:spLocks noGrp="1"/>
          </p:cNvSpPr>
          <p:nvPr>
            <p:ph type="title"/>
          </p:nvPr>
        </p:nvSpPr>
        <p:spPr>
          <a:xfrm>
            <a:off x="457200" y="274638"/>
            <a:ext cx="8362950" cy="1143000"/>
          </a:xfrm>
        </p:spPr>
        <p:txBody>
          <a:bodyPr/>
          <a:lstStyle/>
          <a:p>
            <a:pPr eaLnBrk="1" hangingPunct="1"/>
            <a:r>
              <a:rPr lang="tr-TR" altLang="tr-TR" sz="3000" b="1" smtClean="0">
                <a:solidFill>
                  <a:schemeClr val="tx1"/>
                </a:solidFill>
                <a:latin typeface="Times New Roman" pitchFamily="18" charset="0"/>
                <a:cs typeface="Times New Roman" pitchFamily="18" charset="0"/>
              </a:rPr>
              <a:t>ÖZEL YETENEKLİ ÖĞRENCİLERİN ÖĞRETMENLERİNE ÖNERİLER</a:t>
            </a:r>
          </a:p>
        </p:txBody>
      </p:sp>
      <p:sp>
        <p:nvSpPr>
          <p:cNvPr id="37891" name="2 İçerik Yer Tutucusu"/>
          <p:cNvSpPr>
            <a:spLocks noGrp="1"/>
          </p:cNvSpPr>
          <p:nvPr>
            <p:ph idx="1"/>
          </p:nvPr>
        </p:nvSpPr>
        <p:spPr>
          <a:xfrm>
            <a:off x="395288" y="1455738"/>
            <a:ext cx="8064500" cy="4637087"/>
          </a:xfrm>
        </p:spPr>
        <p:txBody>
          <a:bodyPr/>
          <a:lstStyle/>
          <a:p>
            <a:pPr marL="273050" indent="-273050" algn="just" eaLnBrk="1" hangingPunct="1">
              <a:buFont typeface="Wingdings" pitchFamily="2" charset="2"/>
              <a:buChar char=""/>
            </a:pPr>
            <a:r>
              <a:rPr lang="tr-TR" altLang="tr-TR" sz="2000" smtClean="0"/>
              <a:t>Bazen sınıf etkinliklerinin yeterince uyarıcı olmaması nedeniyle özel yetenekliler, sınıf çalışmalarına karşı istekli ve ilgili olmayabilir. Bunu önlemek için  ders müfredatına ek olarak, proje geliştirme gibi yaratıcılık ve zekâyı öne çıkarıcı ve geliştirici çalışmalar bütün sınıf düzeyinde yaptırılmalıdır. Böylece hem özel yetenekli çocuğun kendi potansiyelini değerlendirebilmesi hem de diğer arkadaşlarını da teşviki sağlanmalıdır. </a:t>
            </a:r>
          </a:p>
          <a:p>
            <a:pPr marL="273050" indent="-273050" algn="just" eaLnBrk="1" hangingPunct="1">
              <a:buFont typeface="Wingdings" pitchFamily="2" charset="2"/>
              <a:buChar char=""/>
            </a:pPr>
            <a:r>
              <a:rPr lang="tr-TR" altLang="tr-TR" sz="2000" smtClean="0"/>
              <a:t>Konuların sunumunda ve öğrenilmesinde tekrara dayalı anlatımlardan, ödevlerden rutin iş ve görevlerden kaçınmak gerekir.</a:t>
            </a:r>
          </a:p>
          <a:p>
            <a:pPr marL="273050" indent="-273050" eaLnBrk="1" hangingPunct="1">
              <a:buFont typeface="Wingdings" pitchFamily="2" charset="2"/>
              <a:buChar char=""/>
            </a:pPr>
            <a:endParaRPr lang="tr-TR" altLang="tr-TR" sz="2000" smtClean="0"/>
          </a:p>
        </p:txBody>
      </p:sp>
      <p:sp>
        <p:nvSpPr>
          <p:cNvPr id="37892" name="Slayt Numarası Yer Tutucusu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3F0B744-8854-4F61-813F-5B6A48F6F7CF}" type="slidenum">
              <a:rPr lang="en-US" altLang="tr-TR" sz="1400" smtClean="0"/>
              <a:pPr eaLnBrk="1" hangingPunct="1">
                <a:spcBef>
                  <a:spcPct val="0"/>
                </a:spcBef>
                <a:buFontTx/>
                <a:buNone/>
              </a:pPr>
              <a:t>36</a:t>
            </a:fld>
            <a:endParaRPr lang="en-US" altLang="tr-TR" sz="1400" smtClean="0"/>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9"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2 İçerik Yer Tutucusu"/>
          <p:cNvSpPr>
            <a:spLocks noGrp="1"/>
          </p:cNvSpPr>
          <p:nvPr>
            <p:ph idx="1"/>
          </p:nvPr>
        </p:nvSpPr>
        <p:spPr>
          <a:xfrm>
            <a:off x="457200" y="1412875"/>
            <a:ext cx="8075613" cy="4679950"/>
          </a:xfrm>
        </p:spPr>
        <p:txBody>
          <a:bodyPr/>
          <a:lstStyle/>
          <a:p>
            <a:pPr algn="just" eaLnBrk="1" hangingPunct="1"/>
            <a:r>
              <a:rPr lang="tr-TR" altLang="tr-TR" sz="2000" smtClean="0"/>
              <a:t>Sınıfta bu öğrencilere daha zor sorular sorulmalı ve özel yetenekli öğrencilerin yeni fikirler üretmelerine fırsat verilmelidir. Sınıf geneline sorulan soruları bu öğrencilerin cevaplandırmasına  öncelik tanınmalı böylelikle derse olan ilgileri devam ettirilmelidir. Bu noktada dikkat edilmesi gereken husus, yanıt vermede diğer çocuklara öncelik verilmesinin üstün zekalı çocukları dersten ve okuldan soğutabileceğini unutmamak gerektiğidir.</a:t>
            </a:r>
          </a:p>
          <a:p>
            <a:pPr algn="just" eaLnBrk="1" hangingPunct="1"/>
            <a:r>
              <a:rPr lang="tr-TR" altLang="tr-TR" sz="2000" smtClean="0"/>
              <a:t>Derslerle ilgili olarak araştırma ağırlıklı ek ev ödevlerinin verilmesi gerekir.</a:t>
            </a:r>
          </a:p>
          <a:p>
            <a:pPr algn="just" eaLnBrk="1" hangingPunct="1"/>
            <a:r>
              <a:rPr lang="tr-TR" altLang="tr-TR" sz="2000" smtClean="0"/>
              <a:t>İlgilendikleri alanlarda proje çalışmaları yapmasına ve sınıf arkadaşlarına sunarak paylaşmasına olanak tanımalıdır. Uygulaması hemen pratik olmayan ya da hemen olası görülmeyen yaratıcı fikirlerini dinlememek, ertelemek ya da ret etmek çocuğun zihinsel kapasitesini geliştirmesini engeller.</a:t>
            </a:r>
          </a:p>
        </p:txBody>
      </p:sp>
      <p:sp>
        <p:nvSpPr>
          <p:cNvPr id="38915"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069BBFD0-12E6-4CAC-8083-6B87BE54B6AD}" type="slidenum">
              <a:rPr lang="en-US" altLang="tr-TR" sz="1400" smtClean="0"/>
              <a:pPr eaLnBrk="1" hangingPunct="1">
                <a:spcBef>
                  <a:spcPct val="0"/>
                </a:spcBef>
                <a:buFontTx/>
                <a:buNone/>
              </a:pPr>
              <a:t>37</a:t>
            </a:fld>
            <a:endParaRPr lang="en-US" altLang="tr-TR" sz="1400" smtClean="0"/>
          </a:p>
        </p:txBody>
      </p:sp>
      <p:sp>
        <p:nvSpPr>
          <p:cNvPr id="38916" name="1 Başlık"/>
          <p:cNvSpPr>
            <a:spLocks noGrp="1"/>
          </p:cNvSpPr>
          <p:nvPr>
            <p:ph type="title"/>
          </p:nvPr>
        </p:nvSpPr>
        <p:spPr>
          <a:xfrm>
            <a:off x="457200" y="274638"/>
            <a:ext cx="8362950" cy="1143000"/>
          </a:xfrm>
        </p:spPr>
        <p:txBody>
          <a:bodyPr/>
          <a:lstStyle/>
          <a:p>
            <a:pPr eaLnBrk="1" hangingPunct="1"/>
            <a:r>
              <a:rPr lang="tr-TR" altLang="tr-TR" sz="3000" b="1" smtClean="0">
                <a:solidFill>
                  <a:schemeClr val="tx1"/>
                </a:solidFill>
                <a:latin typeface="Times New Roman" pitchFamily="18" charset="0"/>
                <a:cs typeface="Times New Roman" pitchFamily="18" charset="0"/>
              </a:rPr>
              <a:t>ÖZEL YETENEKLİ ÖĞRENCİLERİN ÖĞRETMENLERİNE ÖNERİLER</a:t>
            </a:r>
          </a:p>
        </p:txBody>
      </p:sp>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9"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2 İçerik Yer Tutucusu"/>
          <p:cNvSpPr>
            <a:spLocks noGrp="1"/>
          </p:cNvSpPr>
          <p:nvPr>
            <p:ph idx="1"/>
          </p:nvPr>
        </p:nvSpPr>
        <p:spPr>
          <a:xfrm>
            <a:off x="250825" y="1458913"/>
            <a:ext cx="8353425" cy="5210175"/>
          </a:xfrm>
        </p:spPr>
        <p:txBody>
          <a:bodyPr/>
          <a:lstStyle/>
          <a:p>
            <a:pPr algn="just" eaLnBrk="1" hangingPunct="1"/>
            <a:r>
              <a:rPr lang="tr-TR" altLang="tr-TR" sz="2000" smtClean="0"/>
              <a:t>Yarı teknik malzemelerin okunması, özetlenmesi, bazı araçların modellerinin yapılması, şemalarının çizimi ve onların çalışma kurallarını açıklama ödevleri verilmelidir.</a:t>
            </a:r>
          </a:p>
          <a:p>
            <a:pPr algn="just" eaLnBrk="1" hangingPunct="1"/>
            <a:r>
              <a:rPr lang="tr-TR" altLang="tr-TR" sz="2000" smtClean="0"/>
              <a:t>Sınıf içi etkinliklerde özel yetenekli öğrencilerin liderlik özelliklerinden faydalanılmalı; çalışmaları, grupları ve sınıf oyunlarını yönetmelerine fırsat tanınmalıdır.</a:t>
            </a:r>
          </a:p>
          <a:p>
            <a:pPr algn="just" eaLnBrk="1" hangingPunct="1"/>
            <a:r>
              <a:rPr lang="tr-TR" altLang="tr-TR" sz="2000" smtClean="0"/>
              <a:t>Sınıf düzeyini temel almaksızın konularda kendi hızlarına göre ilerlemelerine fırsat tanınmalıdır. </a:t>
            </a:r>
          </a:p>
          <a:p>
            <a:pPr algn="just" eaLnBrk="1" hangingPunct="1"/>
            <a:r>
              <a:rPr lang="tr-TR" altLang="tr-TR" sz="2000" smtClean="0"/>
              <a:t>Aile ile irtibata geçilmeli</a:t>
            </a:r>
            <a:r>
              <a:rPr lang="en-US" altLang="tr-TR" sz="2000" smtClean="0"/>
              <a:t>,</a:t>
            </a:r>
            <a:r>
              <a:rPr lang="tr-TR" altLang="tr-TR" sz="2000" smtClean="0"/>
              <a:t> öğrenciye sınıf genelinden farklı olarak verilen ödev, araştırma ve proje gibi çalışmalarda ailenin desteği alınmalıdır.</a:t>
            </a:r>
          </a:p>
        </p:txBody>
      </p:sp>
      <p:sp>
        <p:nvSpPr>
          <p:cNvPr id="39939"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A8F13C7-D03A-416B-8253-16CB4D8ED19B}" type="slidenum">
              <a:rPr lang="en-US" altLang="tr-TR" sz="1400" smtClean="0"/>
              <a:pPr eaLnBrk="1" hangingPunct="1">
                <a:spcBef>
                  <a:spcPct val="0"/>
                </a:spcBef>
                <a:buFontTx/>
                <a:buNone/>
              </a:pPr>
              <a:t>38</a:t>
            </a:fld>
            <a:endParaRPr lang="en-US" altLang="tr-TR" sz="1400" smtClean="0"/>
          </a:p>
        </p:txBody>
      </p:sp>
      <p:sp>
        <p:nvSpPr>
          <p:cNvPr id="39940" name="1 Başlık"/>
          <p:cNvSpPr>
            <a:spLocks noGrp="1"/>
          </p:cNvSpPr>
          <p:nvPr>
            <p:ph type="title"/>
          </p:nvPr>
        </p:nvSpPr>
        <p:spPr>
          <a:xfrm>
            <a:off x="457200" y="274638"/>
            <a:ext cx="8362950" cy="1143000"/>
          </a:xfrm>
        </p:spPr>
        <p:txBody>
          <a:bodyPr/>
          <a:lstStyle/>
          <a:p>
            <a:pPr eaLnBrk="1" hangingPunct="1"/>
            <a:r>
              <a:rPr lang="tr-TR" altLang="tr-TR" sz="3000" b="1" smtClean="0">
                <a:solidFill>
                  <a:schemeClr val="tx1"/>
                </a:solidFill>
                <a:latin typeface="Times New Roman" pitchFamily="18" charset="0"/>
                <a:cs typeface="Times New Roman" pitchFamily="18" charset="0"/>
              </a:rPr>
              <a:t>ÖZEL YETENEKLİ ÖĞRENCİLERİN ÖĞRETMENLERİNE ÖNERİLER</a:t>
            </a: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600200"/>
            <a:ext cx="7931150" cy="4873625"/>
          </a:xfrm>
        </p:spPr>
        <p:txBody>
          <a:bodyPr/>
          <a:lstStyle/>
          <a:p>
            <a:pPr algn="just" eaLnBrk="1" hangingPunct="1"/>
            <a:r>
              <a:rPr lang="tr-TR" altLang="tr-TR" sz="2000" smtClean="0"/>
              <a:t>Çocuğun çalışma ve ödevlerini sınıfın işlemekte olduğu konularda ve aynı tempoda tutmaya çalışmamalı, onun güç ve süratine uygun ödevler vermelidir.</a:t>
            </a:r>
          </a:p>
          <a:p>
            <a:pPr algn="just" eaLnBrk="1" hangingPunct="1"/>
            <a:r>
              <a:rPr lang="tr-TR" altLang="tr-TR" sz="2000" smtClean="0"/>
              <a:t>Ders etkinliklerinde kitabi etkinliklerden çok, geniş gözlem ve deneylere yer verilmelidir.</a:t>
            </a:r>
          </a:p>
          <a:p>
            <a:pPr algn="just" eaLnBrk="1" hangingPunct="1"/>
            <a:r>
              <a:rPr lang="tr-TR" altLang="tr-TR" sz="2000" smtClean="0"/>
              <a:t>Akademik konular için resim, müzik, beden eğitimi gibi dersler ihmal edilmemelidir.</a:t>
            </a:r>
          </a:p>
          <a:p>
            <a:pPr algn="just" eaLnBrk="1" hangingPunct="1"/>
            <a:r>
              <a:rPr lang="tr-TR" altLang="tr-TR" sz="2000" smtClean="0"/>
              <a:t>Bu çocuklarda “üstünlük duygusu” yaratmak, aynı “aşağılık duygusu” kadar zararlı sonuçlar doğurur. Çocuk, arkadaşlarını ve çevresindekileri aşağı görür ve toplumda yalnız bir kişi olarak yaşamına devam etme tehlikesi ile karşı karşıya kalır. Onun için, üstünlük duygusunun çocuklarda yaratılmamasına azami dikkat edilmelidir.</a:t>
            </a:r>
            <a:endParaRPr lang="tr-TR" altLang="tr-TR" smtClean="0"/>
          </a:p>
          <a:p>
            <a:pPr eaLnBrk="1" hangingPunct="1"/>
            <a:endParaRPr lang="tr-TR" altLang="tr-TR" smtClean="0"/>
          </a:p>
        </p:txBody>
      </p:sp>
      <p:sp>
        <p:nvSpPr>
          <p:cNvPr id="40963"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B421BA6-CD47-49CF-8249-DEF0E769B4A1}" type="slidenum">
              <a:rPr lang="en-US" altLang="tr-TR" sz="1400" smtClean="0"/>
              <a:pPr eaLnBrk="1" hangingPunct="1">
                <a:spcBef>
                  <a:spcPct val="0"/>
                </a:spcBef>
                <a:buFontTx/>
                <a:buNone/>
              </a:pPr>
              <a:t>39</a:t>
            </a:fld>
            <a:endParaRPr lang="en-US" altLang="tr-TR" sz="1400" smtClean="0"/>
          </a:p>
        </p:txBody>
      </p:sp>
      <p:sp>
        <p:nvSpPr>
          <p:cNvPr id="40964" name="1 Başlık"/>
          <p:cNvSpPr>
            <a:spLocks noGrp="1"/>
          </p:cNvSpPr>
          <p:nvPr>
            <p:ph type="title"/>
          </p:nvPr>
        </p:nvSpPr>
        <p:spPr>
          <a:xfrm>
            <a:off x="457200" y="274638"/>
            <a:ext cx="8362950" cy="1143000"/>
          </a:xfrm>
        </p:spPr>
        <p:txBody>
          <a:bodyPr/>
          <a:lstStyle/>
          <a:p>
            <a:pPr eaLnBrk="1" hangingPunct="1"/>
            <a:r>
              <a:rPr lang="tr-TR" altLang="tr-TR" sz="3000" b="1" smtClean="0">
                <a:solidFill>
                  <a:schemeClr val="tx1"/>
                </a:solidFill>
                <a:latin typeface="Times New Roman" pitchFamily="18" charset="0"/>
                <a:cs typeface="Times New Roman" pitchFamily="18" charset="0"/>
              </a:rPr>
              <a:t>ÖZEL YETENEKLİ ÖĞRENCİLERİN ÖĞRETMENLERİNE ÖNERİLER</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1" name="2 İçerik Yer Tutucusu"/>
          <p:cNvSpPr>
            <a:spLocks noGrp="1"/>
          </p:cNvSpPr>
          <p:nvPr>
            <p:ph idx="1"/>
          </p:nvPr>
        </p:nvSpPr>
        <p:spPr>
          <a:xfrm>
            <a:off x="1619250" y="333375"/>
            <a:ext cx="7072313" cy="4471988"/>
          </a:xfrm>
        </p:spPr>
        <p:txBody>
          <a:bodyPr/>
          <a:lstStyle/>
          <a:p>
            <a:pPr eaLnBrk="1" hangingPunct="1">
              <a:buFontTx/>
              <a:buNone/>
              <a:defRPr/>
            </a:pPr>
            <a:r>
              <a:rPr lang="tr-TR" sz="2000" b="1" dirty="0" smtClean="0">
                <a:effectLst>
                  <a:outerShdw blurRad="38100" dist="38100" dir="2700000" algn="tl">
                    <a:srgbClr val="000000">
                      <a:alpha val="43137"/>
                    </a:srgbClr>
                  </a:outerShdw>
                </a:effectLst>
                <a:latin typeface="Verdana" pitchFamily="34" charset="0"/>
              </a:rPr>
              <a:t>Toplumu oluşturan bireylerin;  </a:t>
            </a:r>
            <a:endParaRPr lang="tr-TR" sz="2000" dirty="0" smtClean="0">
              <a:effectLst>
                <a:outerShdw blurRad="38100" dist="38100" dir="2700000" algn="tl">
                  <a:srgbClr val="000000">
                    <a:alpha val="43137"/>
                  </a:srgbClr>
                </a:outerShdw>
              </a:effectLst>
              <a:latin typeface="Verdana" pitchFamily="34" charset="0"/>
            </a:endParaRPr>
          </a:p>
          <a:p>
            <a:pPr eaLnBrk="1" hangingPunct="1">
              <a:defRPr/>
            </a:pPr>
            <a:r>
              <a:rPr lang="tr-TR" sz="2000" dirty="0" smtClean="0">
                <a:effectLst>
                  <a:outerShdw blurRad="38100" dist="38100" dir="2700000" algn="tl">
                    <a:srgbClr val="000000">
                      <a:alpha val="43137"/>
                    </a:srgbClr>
                  </a:outerShdw>
                </a:effectLst>
                <a:latin typeface="Verdana" pitchFamily="34" charset="0"/>
              </a:rPr>
              <a:t>%95’inin  normal zeka,</a:t>
            </a:r>
          </a:p>
          <a:p>
            <a:pPr eaLnBrk="1" hangingPunct="1">
              <a:defRPr/>
            </a:pPr>
            <a:r>
              <a:rPr lang="tr-TR" sz="2000" dirty="0" smtClean="0">
                <a:effectLst>
                  <a:outerShdw blurRad="38100" dist="38100" dir="2700000" algn="tl">
                    <a:srgbClr val="000000">
                      <a:alpha val="43137"/>
                    </a:srgbClr>
                  </a:outerShdw>
                </a:effectLst>
                <a:latin typeface="Verdana" pitchFamily="34" charset="0"/>
              </a:rPr>
              <a:t>%3’ünün  normal zekanın altı,</a:t>
            </a:r>
          </a:p>
          <a:p>
            <a:pPr eaLnBrk="1" hangingPunct="1">
              <a:defRPr/>
            </a:pPr>
            <a:r>
              <a:rPr lang="tr-TR" sz="2000" dirty="0" smtClean="0">
                <a:effectLst>
                  <a:outerShdw blurRad="38100" dist="38100" dir="2700000" algn="tl">
                    <a:srgbClr val="000000">
                      <a:alpha val="43137"/>
                    </a:srgbClr>
                  </a:outerShdw>
                </a:effectLst>
                <a:latin typeface="Verdana" pitchFamily="34" charset="0"/>
              </a:rPr>
              <a:t>% 2’sinin yetenekli olduğu kabul edilmektedir.</a:t>
            </a:r>
          </a:p>
          <a:p>
            <a:pPr eaLnBrk="1" hangingPunct="1">
              <a:defRPr/>
            </a:pPr>
            <a:endParaRPr lang="tr-TR" sz="2000" dirty="0" smtClean="0">
              <a:effectLst>
                <a:outerShdw blurRad="38100" dist="38100" dir="2700000" algn="tl">
                  <a:srgbClr val="000000">
                    <a:alpha val="43137"/>
                  </a:srgbClr>
                </a:outerShdw>
              </a:effectLst>
              <a:latin typeface="Verdana" pitchFamily="34" charset="0"/>
            </a:endParaRPr>
          </a:p>
        </p:txBody>
      </p:sp>
      <p:sp>
        <p:nvSpPr>
          <p:cNvPr id="5123" name="Slayt Numarası Yer Tutucusu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9CFB3750-6CFF-4A20-8348-420E55AB37FA}" type="slidenum">
              <a:rPr lang="en-US" altLang="tr-TR" sz="1400" smtClean="0"/>
              <a:pPr eaLnBrk="1" hangingPunct="1">
                <a:spcBef>
                  <a:spcPct val="0"/>
                </a:spcBef>
                <a:buFontTx/>
                <a:buNone/>
              </a:pPr>
              <a:t>4</a:t>
            </a:fld>
            <a:endParaRPr lang="en-US" altLang="tr-TR" sz="1400" smtClean="0"/>
          </a:p>
        </p:txBody>
      </p:sp>
      <p:graphicFrame>
        <p:nvGraphicFramePr>
          <p:cNvPr id="5" name="Grafik 4"/>
          <p:cNvGraphicFramePr>
            <a:graphicFrameLocks/>
          </p:cNvGraphicFramePr>
          <p:nvPr/>
        </p:nvGraphicFramePr>
        <p:xfrm>
          <a:off x="1043608" y="2276872"/>
          <a:ext cx="7128792" cy="4176464"/>
        </p:xfrm>
        <a:graphic>
          <a:graphicData uri="http://schemas.openxmlformats.org/drawingml/2006/chart">
            <c:chart xmlns:c="http://schemas.openxmlformats.org/drawingml/2006/chart" xmlns:r="http://schemas.openxmlformats.org/officeDocument/2006/relationships" r:id="rId3"/>
          </a:graphicData>
        </a:graphic>
      </p:graphicFrame>
      <p:pic>
        <p:nvPicPr>
          <p:cNvPr id="51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Dikdörtgen 1"/>
          <p:cNvSpPr>
            <a:spLocks noChangeArrowheads="1"/>
          </p:cNvSpPr>
          <p:nvPr/>
        </p:nvSpPr>
        <p:spPr bwMode="auto">
          <a:xfrm>
            <a:off x="5364163" y="6021388"/>
            <a:ext cx="258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tr-TR" altLang="tr-TR" sz="1800"/>
              <a:t>Marland Raporu (1972)</a:t>
            </a:r>
          </a:p>
        </p:txBody>
      </p:sp>
      <p:sp>
        <p:nvSpPr>
          <p:cNvPr id="9"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2 İçerik Yer Tutucusu"/>
          <p:cNvSpPr txBox="1">
            <a:spLocks/>
          </p:cNvSpPr>
          <p:nvPr/>
        </p:nvSpPr>
        <p:spPr bwMode="auto">
          <a:xfrm>
            <a:off x="123825" y="1428750"/>
            <a:ext cx="86248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400"/>
              </a:spcBef>
              <a:buClr>
                <a:schemeClr val="accent1"/>
              </a:buClr>
              <a:buSzPct val="68000"/>
              <a:buFont typeface="Wingdings 3" pitchFamily="18" charset="2"/>
              <a:buChar char=""/>
            </a:pPr>
            <a:r>
              <a:rPr lang="tr-TR" altLang="tr-TR" sz="2800" b="1"/>
              <a:t>Yapılmaması Gerekenler</a:t>
            </a:r>
          </a:p>
          <a:p>
            <a:pPr algn="just" eaLnBrk="1" hangingPunct="1">
              <a:spcBef>
                <a:spcPts val="400"/>
              </a:spcBef>
              <a:buClr>
                <a:schemeClr val="accent1"/>
              </a:buClr>
              <a:buSzPct val="68000"/>
              <a:buFont typeface="Wingdings 3" pitchFamily="18" charset="2"/>
              <a:buChar char=""/>
            </a:pPr>
            <a:r>
              <a:rPr lang="tr-TR" altLang="tr-TR" sz="2000"/>
              <a:t>Üstün zekalı ve üstün yetenekli çocuklara aynı konuda çok uzun ödevler verme,</a:t>
            </a:r>
          </a:p>
          <a:p>
            <a:pPr algn="just" eaLnBrk="1" hangingPunct="1">
              <a:spcBef>
                <a:spcPts val="400"/>
              </a:spcBef>
              <a:buClr>
                <a:schemeClr val="accent1"/>
              </a:buClr>
              <a:buSzPct val="68000"/>
              <a:buFont typeface="Wingdings 3" pitchFamily="18" charset="2"/>
              <a:buChar char=""/>
            </a:pPr>
            <a:r>
              <a:rPr lang="tr-TR" altLang="tr-TR" sz="2000"/>
              <a:t>Söz hakkı vermeme,</a:t>
            </a:r>
          </a:p>
          <a:p>
            <a:pPr algn="just" eaLnBrk="1" hangingPunct="1">
              <a:spcBef>
                <a:spcPts val="400"/>
              </a:spcBef>
              <a:buClr>
                <a:schemeClr val="accent1"/>
              </a:buClr>
              <a:buSzPct val="68000"/>
              <a:buFont typeface="Wingdings 3" pitchFamily="18" charset="2"/>
              <a:buChar char=""/>
            </a:pPr>
            <a:r>
              <a:rPr lang="tr-TR" altLang="tr-TR" sz="2000"/>
              <a:t>Tekdüze, tekrarlayan görevler ve ödevler verme,</a:t>
            </a:r>
          </a:p>
          <a:p>
            <a:pPr algn="just" eaLnBrk="1" hangingPunct="1">
              <a:spcBef>
                <a:spcPts val="400"/>
              </a:spcBef>
              <a:buClr>
                <a:schemeClr val="accent1"/>
              </a:buClr>
              <a:buSzPct val="68000"/>
              <a:buFont typeface="Wingdings 3" pitchFamily="18" charset="2"/>
              <a:buChar char=""/>
            </a:pPr>
            <a:r>
              <a:rPr lang="tr-TR" altLang="tr-TR" sz="2000"/>
              <a:t>Alışılmışın dışındaki görüşlerini reddetme,</a:t>
            </a:r>
          </a:p>
          <a:p>
            <a:pPr algn="just" eaLnBrk="1" hangingPunct="1">
              <a:spcBef>
                <a:spcPts val="400"/>
              </a:spcBef>
              <a:buClr>
                <a:schemeClr val="accent1"/>
              </a:buClr>
              <a:buSzPct val="68000"/>
              <a:buFont typeface="Wingdings 3" pitchFamily="18" charset="2"/>
              <a:buChar char=""/>
            </a:pPr>
            <a:r>
              <a:rPr lang="tr-TR" altLang="tr-TR" sz="2000"/>
              <a:t>Zamanlarını boşa harcatma,</a:t>
            </a:r>
          </a:p>
          <a:p>
            <a:pPr algn="just" eaLnBrk="1" hangingPunct="1">
              <a:spcBef>
                <a:spcPts val="400"/>
              </a:spcBef>
              <a:buClr>
                <a:schemeClr val="accent1"/>
              </a:buClr>
              <a:buSzPct val="68000"/>
              <a:buFont typeface="Wingdings 3" pitchFamily="18" charset="2"/>
              <a:buChar char=""/>
            </a:pPr>
            <a:r>
              <a:rPr lang="tr-TR" altLang="tr-TR" sz="2000"/>
              <a:t>Angarya niteliğinde görevler verme,</a:t>
            </a:r>
          </a:p>
          <a:p>
            <a:pPr algn="just" eaLnBrk="1" hangingPunct="1">
              <a:spcBef>
                <a:spcPts val="400"/>
              </a:spcBef>
              <a:buClr>
                <a:schemeClr val="accent1"/>
              </a:buClr>
              <a:buSzPct val="68000"/>
              <a:buFont typeface="Wingdings 3" pitchFamily="18" charset="2"/>
              <a:buChar char=""/>
            </a:pPr>
            <a:r>
              <a:rPr lang="tr-TR" altLang="tr-TR" sz="2000"/>
              <a:t>Öğrencinin özel yetenekli olduğu ne kendisine ne de sınıf arkadaşlarına söylenmemelidir.</a:t>
            </a:r>
          </a:p>
          <a:p>
            <a:pPr algn="just" eaLnBrk="1" hangingPunct="1">
              <a:spcBef>
                <a:spcPts val="400"/>
              </a:spcBef>
              <a:buClr>
                <a:schemeClr val="accent1"/>
              </a:buClr>
              <a:buSzPct val="68000"/>
              <a:buFont typeface="Wingdings 3" pitchFamily="18" charset="2"/>
              <a:buChar char=""/>
            </a:pPr>
            <a:r>
              <a:rPr lang="tr-TR" altLang="tr-TR" sz="2000"/>
              <a:t>Öğrenci özel yetenekli olduğu için beklentiler yükseltilmemeli, öğrencinin kendisini baskı altında görmesine izin verilmemelidir.</a:t>
            </a:r>
          </a:p>
          <a:p>
            <a:pPr algn="just" eaLnBrk="1" hangingPunct="1">
              <a:spcBef>
                <a:spcPts val="400"/>
              </a:spcBef>
              <a:buClr>
                <a:schemeClr val="accent1"/>
              </a:buClr>
              <a:buSzPct val="68000"/>
              <a:buFont typeface="Wingdings 3" pitchFamily="18" charset="2"/>
              <a:buChar char=""/>
            </a:pPr>
            <a:r>
              <a:rPr lang="tr-TR" altLang="tr-TR" sz="2000"/>
              <a:t>Öğrenciye sınıf içinde arkadaşlarından farklı davranılmamalı, diğer öğrencilere verilen sorumluluklar bu öğrencilere de verilmelidir.</a:t>
            </a:r>
          </a:p>
          <a:p>
            <a:pPr algn="just" eaLnBrk="1" hangingPunct="1">
              <a:spcBef>
                <a:spcPts val="400"/>
              </a:spcBef>
              <a:buClr>
                <a:schemeClr val="accent1"/>
              </a:buClr>
              <a:buSzPct val="68000"/>
              <a:buFont typeface="Wingdings 3" pitchFamily="18" charset="2"/>
              <a:buChar char=""/>
            </a:pPr>
            <a:endParaRPr lang="tr-TR" altLang="tr-TR" sz="2000"/>
          </a:p>
        </p:txBody>
      </p:sp>
      <p:sp>
        <p:nvSpPr>
          <p:cNvPr id="41987" name="Slayt Numarası Yer Tutucusu 7"/>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55BF329-C707-400E-B5B0-6C5EFB17D3A0}" type="slidenum">
              <a:rPr lang="en-US" altLang="tr-TR" sz="1400" smtClean="0"/>
              <a:pPr eaLnBrk="1" hangingPunct="1">
                <a:spcBef>
                  <a:spcPct val="0"/>
                </a:spcBef>
                <a:buFontTx/>
                <a:buNone/>
              </a:pPr>
              <a:t>40</a:t>
            </a:fld>
            <a:endParaRPr lang="en-US" altLang="tr-TR" sz="1400" smtClean="0"/>
          </a:p>
        </p:txBody>
      </p:sp>
      <p:sp>
        <p:nvSpPr>
          <p:cNvPr id="41988" name="1 Başlık"/>
          <p:cNvSpPr>
            <a:spLocks noGrp="1"/>
          </p:cNvSpPr>
          <p:nvPr>
            <p:ph type="title"/>
          </p:nvPr>
        </p:nvSpPr>
        <p:spPr>
          <a:xfrm>
            <a:off x="457200" y="274638"/>
            <a:ext cx="8362950" cy="1143000"/>
          </a:xfrm>
        </p:spPr>
        <p:txBody>
          <a:bodyPr/>
          <a:lstStyle/>
          <a:p>
            <a:pPr eaLnBrk="1" hangingPunct="1"/>
            <a:r>
              <a:rPr lang="tr-TR" altLang="tr-TR" sz="3000" b="1" smtClean="0">
                <a:solidFill>
                  <a:schemeClr val="tx1"/>
                </a:solidFill>
                <a:latin typeface="Times New Roman" pitchFamily="18" charset="0"/>
                <a:cs typeface="Times New Roman" pitchFamily="18" charset="0"/>
              </a:rPr>
              <a:t>ÖZEL YETENEKLİ ÖĞRENCİLERİN ÖĞRETMENLERİNE ÖNERİLER</a:t>
            </a: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9"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1 Başlık"/>
          <p:cNvSpPr>
            <a:spLocks noGrp="1"/>
          </p:cNvSpPr>
          <p:nvPr>
            <p:ph type="title"/>
          </p:nvPr>
        </p:nvSpPr>
        <p:spPr>
          <a:xfrm>
            <a:off x="733425" y="242888"/>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sp>
        <p:nvSpPr>
          <p:cNvPr id="43011" name="2 İçerik Yer Tutucusu"/>
          <p:cNvSpPr>
            <a:spLocks noGrp="1"/>
          </p:cNvSpPr>
          <p:nvPr>
            <p:ph idx="1"/>
          </p:nvPr>
        </p:nvSpPr>
        <p:spPr>
          <a:xfrm>
            <a:off x="395288" y="1700213"/>
            <a:ext cx="8064500" cy="3413125"/>
          </a:xfrm>
        </p:spPr>
        <p:txBody>
          <a:bodyPr/>
          <a:lstStyle/>
          <a:p>
            <a:pPr algn="just" eaLnBrk="1" hangingPunct="1"/>
            <a:r>
              <a:rPr lang="tr-TR" altLang="tr-TR" sz="2000" smtClean="0"/>
              <a:t>Üstün </a:t>
            </a:r>
            <a:r>
              <a:rPr lang="en-US" altLang="tr-TR" sz="2000" smtClean="0"/>
              <a:t>z</a:t>
            </a:r>
            <a:r>
              <a:rPr lang="tr-TR" altLang="tr-TR" sz="2000" smtClean="0"/>
              <a:t>ek</a:t>
            </a:r>
            <a:r>
              <a:rPr lang="en-US" altLang="tr-TR" sz="2000" smtClean="0"/>
              <a:t>â</a:t>
            </a:r>
            <a:r>
              <a:rPr lang="tr-TR" altLang="tr-TR" sz="2000" smtClean="0"/>
              <a:t>lı çocuklar ana babaları için güç çocuklardır. Akranlarından farklı olarak, daha fazla olayların farkında,</a:t>
            </a:r>
            <a:r>
              <a:rPr lang="en-US" altLang="tr-TR" sz="2000" smtClean="0"/>
              <a:t> </a:t>
            </a:r>
            <a:r>
              <a:rPr lang="tr-TR" altLang="tr-TR" sz="2000" smtClean="0"/>
              <a:t>zeki, sebatkar, kolaylıkla uçlara kayabilen çocuklardır. Bu nedenle ana babalar üstesinden gelmeleri gereken fazla sayıda problemle karşılaşabilirler. Ayrıntıları reddetmek yada hesaba katmamak, alıştırmalara ve ödevleri yapmaya direnç, öğretim sürecini sorgulamak, mantıklı olmayan şeyleri kabul etmekte güçlük çekmek bu problemlerden bazılarıdır</a:t>
            </a:r>
            <a:r>
              <a:rPr lang="en-US" altLang="tr-TR" sz="2000" smtClean="0"/>
              <a:t> </a:t>
            </a:r>
            <a:r>
              <a:rPr lang="tr-TR" altLang="tr-TR" sz="2000" smtClean="0"/>
              <a:t>(Ataman)</a:t>
            </a:r>
            <a:r>
              <a:rPr lang="en-US" altLang="tr-TR" smtClean="0"/>
              <a:t>.</a:t>
            </a:r>
            <a:endParaRPr lang="tr-TR" altLang="tr-TR" sz="2000" smtClean="0"/>
          </a:p>
        </p:txBody>
      </p:sp>
      <p:sp>
        <p:nvSpPr>
          <p:cNvPr id="43012"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1ABDFC2-7EB4-4740-9A9F-7699C87EC4AC}" type="slidenum">
              <a:rPr lang="en-US" altLang="tr-TR" sz="1400" smtClean="0"/>
              <a:pPr eaLnBrk="1" hangingPunct="1">
                <a:spcBef>
                  <a:spcPct val="0"/>
                </a:spcBef>
                <a:buFontTx/>
                <a:buNone/>
              </a:pPr>
              <a:t>41</a:t>
            </a:fld>
            <a:endParaRPr lang="en-US" altLang="tr-TR" sz="1400" smtClean="0"/>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9"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2 İçerik Yer Tutucusu"/>
          <p:cNvSpPr>
            <a:spLocks noGrp="1"/>
          </p:cNvSpPr>
          <p:nvPr>
            <p:ph idx="1"/>
          </p:nvPr>
        </p:nvSpPr>
        <p:spPr>
          <a:xfrm>
            <a:off x="457200" y="1866900"/>
            <a:ext cx="7786688" cy="3074988"/>
          </a:xfrm>
        </p:spPr>
        <p:txBody>
          <a:bodyPr/>
          <a:lstStyle/>
          <a:p>
            <a:pPr algn="just" eaLnBrk="1" hangingPunct="1"/>
            <a:r>
              <a:rPr lang="tr-TR" altLang="tr-TR" sz="2000" smtClean="0"/>
              <a:t>Özel yetenekli çocukların gelişmesinde uygun ortamın sağlanması ana babalara düşer. Bu nedenle ana babalar öncelikle çocuğa zaman ayırmalı</a:t>
            </a:r>
            <a:r>
              <a:rPr lang="en-US" altLang="tr-TR" sz="2000" smtClean="0"/>
              <a:t>,</a:t>
            </a:r>
            <a:r>
              <a:rPr lang="tr-TR" altLang="tr-TR" sz="2000" smtClean="0"/>
              <a:t> daha sonra  çocuğun özellikleri</a:t>
            </a:r>
            <a:r>
              <a:rPr lang="en-US" altLang="tr-TR" sz="2000" smtClean="0"/>
              <a:t>ni</a:t>
            </a:r>
            <a:r>
              <a:rPr lang="tr-TR" altLang="tr-TR" sz="2000" smtClean="0"/>
              <a:t> ve gereksinimleri</a:t>
            </a:r>
            <a:r>
              <a:rPr lang="en-US" altLang="tr-TR" sz="2000" smtClean="0"/>
              <a:t>ni</a:t>
            </a:r>
            <a:r>
              <a:rPr lang="tr-TR" altLang="tr-TR" sz="2000" smtClean="0"/>
              <a:t> bilmelidirler.</a:t>
            </a:r>
          </a:p>
          <a:p>
            <a:pPr algn="just" eaLnBrk="1" hangingPunct="1"/>
            <a:r>
              <a:rPr lang="tr-TR" altLang="tr-TR" sz="2000" smtClean="0"/>
              <a:t>Çocuğunuzun öğretmenleriyle,</a:t>
            </a:r>
            <a:r>
              <a:rPr lang="en-US" altLang="tr-TR" sz="2000" smtClean="0"/>
              <a:t> </a:t>
            </a:r>
            <a:r>
              <a:rPr lang="tr-TR" altLang="tr-TR" sz="2000" smtClean="0"/>
              <a:t>rehber öğretmeniyle ilişkilerinizi sıkı tutarak çocuğunuzun duygusal toplumsal ve zihinsel gereksinimlerine odaklanmalarını sağlamalısınız.</a:t>
            </a:r>
          </a:p>
          <a:p>
            <a:pPr eaLnBrk="1" hangingPunct="1"/>
            <a:endParaRPr lang="tr-TR" altLang="tr-TR" smtClean="0"/>
          </a:p>
        </p:txBody>
      </p:sp>
      <p:sp>
        <p:nvSpPr>
          <p:cNvPr id="44035"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93436C8-5C62-46AF-860D-060B74B0F394}" type="slidenum">
              <a:rPr lang="en-US" altLang="tr-TR" sz="1400" smtClean="0"/>
              <a:pPr eaLnBrk="1" hangingPunct="1">
                <a:spcBef>
                  <a:spcPct val="0"/>
                </a:spcBef>
                <a:buFontTx/>
                <a:buNone/>
              </a:pPr>
              <a:t>42</a:t>
            </a:fld>
            <a:endParaRPr lang="en-US" altLang="tr-TR" sz="1400" smtClean="0"/>
          </a:p>
        </p:txBody>
      </p:sp>
      <p:sp>
        <p:nvSpPr>
          <p:cNvPr id="44036"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44663"/>
            <a:ext cx="7715250" cy="3700462"/>
          </a:xfrm>
        </p:spPr>
        <p:txBody>
          <a:bodyPr>
            <a:normAutofit/>
          </a:bodyPr>
          <a:lstStyle/>
          <a:p>
            <a:pPr marL="514350" indent="-514350" algn="just" eaLnBrk="1" fontAlgn="auto" hangingPunct="1">
              <a:spcAft>
                <a:spcPts val="0"/>
              </a:spcAft>
              <a:buFont typeface="Courier New" pitchFamily="49" charset="0"/>
              <a:buChar char="o"/>
              <a:defRPr/>
            </a:pPr>
            <a:r>
              <a:rPr lang="tr-TR" sz="2000" dirty="0" smtClean="0"/>
              <a:t>Özel yetenekli  çocuk için mükemmel ana baba olma</a:t>
            </a:r>
            <a:r>
              <a:rPr lang="en-US" sz="2000" dirty="0" smtClean="0"/>
              <a:t> </a:t>
            </a:r>
            <a:r>
              <a:rPr lang="tr-TR" sz="2000" dirty="0" smtClean="0"/>
              <a:t>yerine iyi ana baba olmak gerekir. Mükemmel olmaya</a:t>
            </a:r>
            <a:r>
              <a:rPr lang="en-US" sz="2000" dirty="0" smtClean="0"/>
              <a:t> </a:t>
            </a:r>
            <a:r>
              <a:rPr lang="tr-TR" sz="2000" dirty="0" smtClean="0"/>
              <a:t>çabalamak</a:t>
            </a:r>
            <a:r>
              <a:rPr lang="en-US" sz="2000" dirty="0" smtClean="0"/>
              <a:t>,</a:t>
            </a:r>
            <a:r>
              <a:rPr lang="tr-TR" sz="2000" dirty="0" smtClean="0"/>
              <a:t> ana babaların daha çok hata yapmalarına neden olur ve bu durum çocuğa </a:t>
            </a:r>
            <a:r>
              <a:rPr lang="en-US" sz="2000" dirty="0" smtClean="0"/>
              <a:t>d</a:t>
            </a:r>
            <a:r>
              <a:rPr lang="tr-TR" sz="2000" dirty="0" smtClean="0"/>
              <a:t>a  yansır.</a:t>
            </a:r>
            <a:endParaRPr lang="en-US" sz="2000" dirty="0" smtClean="0"/>
          </a:p>
          <a:p>
            <a:pPr marL="514350" indent="-514350" algn="just" eaLnBrk="1" fontAlgn="auto" hangingPunct="1">
              <a:spcAft>
                <a:spcPts val="0"/>
              </a:spcAft>
              <a:buFont typeface="Courier New" pitchFamily="49" charset="0"/>
              <a:buChar char="o"/>
              <a:defRPr/>
            </a:pPr>
            <a:r>
              <a:rPr lang="tr-TR" sz="2000" dirty="0" smtClean="0"/>
              <a:t>Çocuğun eğitimi planlanırken okul seçeneklerini iyi bilmek gerekmekle birlikte</a:t>
            </a:r>
            <a:r>
              <a:rPr lang="en-US" sz="2000" dirty="0" smtClean="0"/>
              <a:t>,</a:t>
            </a:r>
            <a:r>
              <a:rPr lang="tr-TR" sz="2000" dirty="0" smtClean="0"/>
              <a:t> ‘‘mükemmel okul’’ olmadığını unutmamak gerekir.</a:t>
            </a:r>
            <a:endParaRPr lang="en-US" sz="2000" dirty="0" smtClean="0"/>
          </a:p>
          <a:p>
            <a:pPr marL="514350" indent="-514350" algn="just" eaLnBrk="1" fontAlgn="auto" hangingPunct="1">
              <a:spcAft>
                <a:spcPts val="0"/>
              </a:spcAft>
              <a:buFont typeface="Courier New" pitchFamily="49" charset="0"/>
              <a:buChar char="o"/>
              <a:defRPr/>
            </a:pPr>
            <a:r>
              <a:rPr lang="tr-TR" sz="2000" dirty="0" smtClean="0"/>
              <a:t>Çocuğun sosyal gelişimi dikkatlice gözlenmelidir.</a:t>
            </a:r>
            <a:endParaRPr lang="en-US" sz="2000" dirty="0" smtClean="0"/>
          </a:p>
          <a:p>
            <a:pPr marL="514350" indent="-514350" algn="just" eaLnBrk="1" fontAlgn="auto" hangingPunct="1">
              <a:spcAft>
                <a:spcPts val="0"/>
              </a:spcAft>
              <a:buFont typeface="Courier New" pitchFamily="49" charset="0"/>
              <a:buChar char="o"/>
              <a:defRPr/>
            </a:pPr>
            <a:r>
              <a:rPr lang="tr-TR" sz="2000" dirty="0" smtClean="0"/>
              <a:t>Çocukla ve diğer aile bireyleri ile etkili bir iletişim kurulmalıdır.</a:t>
            </a:r>
          </a:p>
          <a:p>
            <a:pPr marL="274320" indent="-274320" eaLnBrk="1" fontAlgn="auto" hangingPunct="1">
              <a:spcAft>
                <a:spcPts val="0"/>
              </a:spcAft>
              <a:buFont typeface="Wingdings"/>
              <a:buChar char=""/>
              <a:defRPr/>
            </a:pPr>
            <a:endParaRPr lang="tr-TR" dirty="0" smtClean="0"/>
          </a:p>
        </p:txBody>
      </p:sp>
      <p:sp>
        <p:nvSpPr>
          <p:cNvPr id="45059" name="Slayt Numarası Yer Tutucusu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F2512971-64CF-4FFD-AD13-042396130C62}" type="slidenum">
              <a:rPr lang="en-US" altLang="tr-TR" sz="1400" smtClean="0"/>
              <a:pPr eaLnBrk="1" hangingPunct="1">
                <a:spcBef>
                  <a:spcPct val="0"/>
                </a:spcBef>
                <a:buFontTx/>
                <a:buNone/>
              </a:pPr>
              <a:t>43</a:t>
            </a:fld>
            <a:endParaRPr lang="en-US" altLang="tr-TR" sz="1400" smtClean="0"/>
          </a:p>
        </p:txBody>
      </p:sp>
      <p:sp>
        <p:nvSpPr>
          <p:cNvPr id="45060"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12875"/>
            <a:ext cx="7931150" cy="4421188"/>
          </a:xfrm>
        </p:spPr>
        <p:txBody>
          <a:bodyPr>
            <a:normAutofit fontScale="92500" lnSpcReduction="10000"/>
          </a:bodyPr>
          <a:lstStyle/>
          <a:p>
            <a:pPr marL="274320" indent="-274320" eaLnBrk="1" fontAlgn="auto" hangingPunct="1">
              <a:spcAft>
                <a:spcPts val="0"/>
              </a:spcAft>
              <a:buFont typeface="Wingdings"/>
              <a:buNone/>
              <a:defRPr/>
            </a:pPr>
            <a:endParaRPr lang="tr-TR" sz="2600" b="1" dirty="0" smtClean="0">
              <a:solidFill>
                <a:schemeClr val="accent1">
                  <a:lumMod val="75000"/>
                </a:schemeClr>
              </a:solidFill>
            </a:endParaRPr>
          </a:p>
          <a:p>
            <a:pPr marL="274320" indent="-274320" algn="just" eaLnBrk="1" fontAlgn="auto" hangingPunct="1">
              <a:spcAft>
                <a:spcPts val="0"/>
              </a:spcAft>
              <a:buFont typeface="Wingdings"/>
              <a:buChar char=""/>
              <a:defRPr/>
            </a:pPr>
            <a:r>
              <a:rPr lang="tr-TR" sz="2000" dirty="0" smtClean="0"/>
              <a:t> Okul öncesi dönemdeki özel yetenekli çocuklarda normal gelişim gösteren yaşıtlarının hoşlandığı birçok etkinliğe ilgi gösteriler. Ancak, bu çocuklar daha detaylı ve derinlemesine bilgiye ihtiyaç duyarlar. Bu çocukların merak, sorgulama, kavrama gibi becerilerini geliştirebilmek için;</a:t>
            </a:r>
          </a:p>
          <a:p>
            <a:pPr marL="274320" indent="-274320" algn="just" eaLnBrk="1" fontAlgn="auto" hangingPunct="1">
              <a:spcAft>
                <a:spcPts val="0"/>
              </a:spcAft>
              <a:buFont typeface="Wingdings"/>
              <a:buChar char=""/>
              <a:defRPr/>
            </a:pPr>
            <a:r>
              <a:rPr lang="tr-TR" sz="2000" dirty="0" smtClean="0"/>
              <a:t>Kitap okuma, kitap inceleme çalışmaları yapılmalıdır. Yaşına uygun kitaplar alarak birlikte inceleyebilirsiniz. Bazı çocuklar okul öncesi dönemde okumayı öğrenmiş olabilirler. Onların kendilerinin okumalarına izin verilmelidir. </a:t>
            </a:r>
          </a:p>
          <a:p>
            <a:pPr marL="274320" indent="-274320" algn="just" eaLnBrk="1" fontAlgn="auto" hangingPunct="1">
              <a:spcAft>
                <a:spcPts val="0"/>
              </a:spcAft>
              <a:buFont typeface="Wingdings"/>
              <a:buChar char=""/>
              <a:defRPr/>
            </a:pPr>
            <a:r>
              <a:rPr lang="tr-TR" sz="2000" dirty="0" smtClean="0"/>
              <a:t>Bilim, doğa ve çevreyle ilgili kitaplar seçerek ilgi alanlarını çoğaltabilirsiniz.</a:t>
            </a:r>
          </a:p>
          <a:p>
            <a:pPr marL="274320" indent="-274320" algn="just" eaLnBrk="1" fontAlgn="auto" hangingPunct="1">
              <a:spcAft>
                <a:spcPts val="0"/>
              </a:spcAft>
              <a:buFont typeface="Wingdings"/>
              <a:buChar char=""/>
              <a:defRPr/>
            </a:pPr>
            <a:r>
              <a:rPr lang="tr-TR" sz="2000" dirty="0" smtClean="0"/>
              <a:t>Kalem ve kağıtla ilgilenmesini sağlayıp el kaslarının gelişimine destek olabilirsiniz. Çizdiği resimlerde neyi anlatmak istediğini sorun.</a:t>
            </a:r>
          </a:p>
          <a:p>
            <a:pPr marL="274320" indent="-274320" eaLnBrk="1" fontAlgn="auto" hangingPunct="1">
              <a:spcAft>
                <a:spcPts val="0"/>
              </a:spcAft>
              <a:buFont typeface="Wingdings"/>
              <a:buChar char=""/>
              <a:defRPr/>
            </a:pPr>
            <a:endParaRPr lang="tr-TR" sz="2000" dirty="0"/>
          </a:p>
        </p:txBody>
      </p:sp>
      <p:sp>
        <p:nvSpPr>
          <p:cNvPr id="46083" name="Slayt Numarası Yer Tutucusu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B6AEB07-6FC1-489E-989F-D70A786BD5D1}" type="slidenum">
              <a:rPr lang="en-US" altLang="tr-TR" sz="1400" smtClean="0"/>
              <a:pPr eaLnBrk="1" hangingPunct="1">
                <a:spcBef>
                  <a:spcPct val="0"/>
                </a:spcBef>
                <a:buFontTx/>
                <a:buNone/>
              </a:pPr>
              <a:t>44</a:t>
            </a:fld>
            <a:endParaRPr lang="en-US" altLang="tr-TR" sz="1400" smtClean="0"/>
          </a:p>
        </p:txBody>
      </p:sp>
      <p:sp>
        <p:nvSpPr>
          <p:cNvPr id="46084"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2 İçerik Yer Tutucusu"/>
          <p:cNvSpPr>
            <a:spLocks noGrp="1"/>
          </p:cNvSpPr>
          <p:nvPr>
            <p:ph idx="1"/>
          </p:nvPr>
        </p:nvSpPr>
        <p:spPr>
          <a:xfrm>
            <a:off x="468313" y="1711325"/>
            <a:ext cx="7920037" cy="3805238"/>
          </a:xfrm>
        </p:spPr>
        <p:txBody>
          <a:bodyPr/>
          <a:lstStyle/>
          <a:p>
            <a:pPr algn="just" eaLnBrk="1" hangingPunct="1"/>
            <a:r>
              <a:rPr lang="tr-TR" altLang="tr-TR" sz="2000" smtClean="0"/>
              <a:t>Üzerinde bir takım çizgiler ve yuvarlaklar çizilmiş bir kağıt vererek bu çizgileri kullanarak istediği bir resmi yapmasını ve sonra size anlatmasını isteyebilirsiniz.</a:t>
            </a:r>
          </a:p>
          <a:p>
            <a:pPr algn="just" eaLnBrk="1" hangingPunct="1"/>
            <a:r>
              <a:rPr lang="tr-TR" altLang="tr-TR" sz="2000" smtClean="0"/>
              <a:t>Bazı çocukların haritalara, ülkeler ve ülke başkentlerine ilgisi vardır. Büyük boy dünya haritası, küre ya da bir haritayı birlikte inceleyebilirisiniz. </a:t>
            </a:r>
          </a:p>
          <a:p>
            <a:pPr algn="just" eaLnBrk="1" hangingPunct="1"/>
            <a:r>
              <a:rPr lang="tr-TR" altLang="tr-TR" sz="2000" smtClean="0"/>
              <a:t>Denizleri, okyanusları, gölleri, karaları inceleyebilirsiniz.</a:t>
            </a:r>
          </a:p>
          <a:p>
            <a:pPr algn="just" eaLnBrk="1" hangingPunct="1"/>
            <a:r>
              <a:rPr lang="tr-TR" altLang="tr-TR" sz="2000" smtClean="0"/>
              <a:t>Ülkelerin başkentlerini, bayrakları inceleyebilirsiniz.</a:t>
            </a:r>
          </a:p>
          <a:p>
            <a:pPr algn="just" eaLnBrk="1" hangingPunct="1"/>
            <a:r>
              <a:rPr lang="tr-TR" altLang="tr-TR" sz="2000" smtClean="0"/>
              <a:t>Okyanuslar, denizler ve göllerin büyüklüklerini, su farklılıklarını konuşup ne tür canlıları barındırdıklarını tartışabilirsiniz.</a:t>
            </a:r>
          </a:p>
          <a:p>
            <a:pPr eaLnBrk="1" hangingPunct="1"/>
            <a:endParaRPr lang="tr-TR" altLang="tr-TR" smtClean="0"/>
          </a:p>
        </p:txBody>
      </p:sp>
      <p:sp>
        <p:nvSpPr>
          <p:cNvPr id="47107"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3665AF5-5315-4764-8F3C-270739F97EC5}" type="slidenum">
              <a:rPr lang="en-US" altLang="tr-TR" sz="1400" smtClean="0"/>
              <a:pPr eaLnBrk="1" hangingPunct="1">
                <a:spcBef>
                  <a:spcPct val="0"/>
                </a:spcBef>
                <a:buFontTx/>
                <a:buNone/>
              </a:pPr>
              <a:t>45</a:t>
            </a:fld>
            <a:endParaRPr lang="en-US" altLang="tr-TR" sz="1400" smtClean="0"/>
          </a:p>
        </p:txBody>
      </p:sp>
      <p:sp>
        <p:nvSpPr>
          <p:cNvPr id="47108"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2 İçerik Yer Tutucusu"/>
          <p:cNvSpPr>
            <a:spLocks noGrp="1"/>
          </p:cNvSpPr>
          <p:nvPr>
            <p:ph idx="1"/>
          </p:nvPr>
        </p:nvSpPr>
        <p:spPr>
          <a:xfrm>
            <a:off x="457200" y="1600200"/>
            <a:ext cx="7715250" cy="4708525"/>
          </a:xfrm>
        </p:spPr>
        <p:txBody>
          <a:bodyPr/>
          <a:lstStyle/>
          <a:p>
            <a:pPr algn="just" eaLnBrk="1" hangingPunct="1"/>
            <a:r>
              <a:rPr lang="tr-TR" altLang="tr-TR" sz="2000" smtClean="0"/>
              <a:t>Oyuncakçılarda çocukların bilişsel gelişimlerini destekleyebilecek tarzda zeka küpleri, puzzleler, yap-boz, zeka oyunları vb. oyun materyalleri alabilirsiniz. </a:t>
            </a:r>
          </a:p>
          <a:p>
            <a:pPr algn="just" eaLnBrk="1" hangingPunct="1"/>
            <a:r>
              <a:rPr lang="tr-TR" altLang="tr-TR" sz="2000" smtClean="0"/>
              <a:t>Çevrede olan biten olaylar, doğa, insanlar vb. hakkında sohbetler edebilirisiniz.</a:t>
            </a:r>
          </a:p>
          <a:p>
            <a:pPr algn="just" eaLnBrk="1" hangingPunct="1"/>
            <a:r>
              <a:rPr lang="tr-TR" altLang="tr-TR" sz="2000" smtClean="0"/>
              <a:t>Karşılaştırmalar yaptırabilir, zıtlıklara dikkatini çekebilirsiniz.</a:t>
            </a:r>
          </a:p>
          <a:p>
            <a:pPr algn="just" eaLnBrk="1" hangingPunct="1"/>
            <a:r>
              <a:rPr lang="tr-TR" altLang="tr-TR" sz="2000" smtClean="0"/>
              <a:t>“Eğer ……. olursa” tarzındaki sorularla çevresinde olanları sorgulayabilir</a:t>
            </a:r>
            <a:r>
              <a:rPr lang="en-US" altLang="tr-TR" sz="2000" smtClean="0"/>
              <a:t>si</a:t>
            </a:r>
            <a:r>
              <a:rPr lang="tr-TR" altLang="tr-TR" sz="2000" smtClean="0"/>
              <a:t>niz.</a:t>
            </a:r>
          </a:p>
          <a:p>
            <a:pPr algn="just" eaLnBrk="1" hangingPunct="1"/>
            <a:r>
              <a:rPr lang="tr-TR" altLang="tr-TR" sz="2000" smtClean="0"/>
              <a:t>Küçük yaşlardan itibaren çocuğunuzun çalışmalarını saklayıp gelişim takibini yapabilirsiniz. Bu dosya daha sonra çocuğunuza eğitim verecek öğretmenlerle paylaşıldığında</a:t>
            </a:r>
            <a:r>
              <a:rPr lang="en-US" altLang="tr-TR" sz="2000" smtClean="0"/>
              <a:t>,</a:t>
            </a:r>
            <a:r>
              <a:rPr lang="tr-TR" altLang="tr-TR" sz="2000" smtClean="0"/>
              <a:t> eğitimcilerin çocuğunuzu daha iyi tanımasına yardımcı olacaktır.</a:t>
            </a:r>
          </a:p>
        </p:txBody>
      </p:sp>
      <p:sp>
        <p:nvSpPr>
          <p:cNvPr id="48131"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3D40790-CDF0-43AA-B2E6-D6CFEFF4C779}" type="slidenum">
              <a:rPr lang="en-US" altLang="tr-TR" sz="1400" smtClean="0"/>
              <a:pPr eaLnBrk="1" hangingPunct="1">
                <a:spcBef>
                  <a:spcPct val="0"/>
                </a:spcBef>
                <a:buFontTx/>
                <a:buNone/>
              </a:pPr>
              <a:t>46</a:t>
            </a:fld>
            <a:endParaRPr lang="en-US" altLang="tr-TR" sz="1400" smtClean="0"/>
          </a:p>
        </p:txBody>
      </p:sp>
      <p:sp>
        <p:nvSpPr>
          <p:cNvPr id="48132"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2 İçerik Yer Tutucusu"/>
          <p:cNvSpPr>
            <a:spLocks noGrp="1"/>
          </p:cNvSpPr>
          <p:nvPr>
            <p:ph idx="1"/>
          </p:nvPr>
        </p:nvSpPr>
        <p:spPr>
          <a:xfrm>
            <a:off x="457200" y="1600200"/>
            <a:ext cx="7643813" cy="4637088"/>
          </a:xfrm>
        </p:spPr>
        <p:txBody>
          <a:bodyPr/>
          <a:lstStyle/>
          <a:p>
            <a:pPr marL="273050" indent="-273050" algn="just" eaLnBrk="1" hangingPunct="1">
              <a:buFont typeface="Wingdings" pitchFamily="2" charset="2"/>
              <a:buChar char=""/>
            </a:pPr>
            <a:r>
              <a:rPr lang="tr-TR" altLang="tr-TR" sz="2000" smtClean="0"/>
              <a:t>Tanıdığı insanları, oyuncakları, günün saatlerini, duyguları, farklı geometrik şekilleri gruplandırmasını isteyebilirsiniz.</a:t>
            </a:r>
          </a:p>
          <a:p>
            <a:pPr marL="273050" indent="-273050" algn="just" eaLnBrk="1" hangingPunct="1">
              <a:buFont typeface="Wingdings" pitchFamily="2" charset="2"/>
              <a:buChar char=""/>
            </a:pPr>
            <a:r>
              <a:rPr lang="tr-TR" altLang="tr-TR" sz="2000" smtClean="0"/>
              <a:t>Bilgisayarı etkin ve amaçlı kullanmasını sağlayabilirsiniz. </a:t>
            </a:r>
          </a:p>
          <a:p>
            <a:pPr marL="273050" indent="-273050" algn="just" eaLnBrk="1" hangingPunct="1">
              <a:buFont typeface="Wingdings" pitchFamily="2" charset="2"/>
              <a:buChar char=""/>
            </a:pPr>
            <a:r>
              <a:rPr lang="tr-TR" altLang="tr-TR" sz="2000" smtClean="0"/>
              <a:t>Çeşitli malzemeler kullanarak birlikte farklı yiyecekler hazırlayabilirsiniz.</a:t>
            </a:r>
          </a:p>
          <a:p>
            <a:pPr marL="273050" indent="-273050" algn="just" eaLnBrk="1" hangingPunct="1">
              <a:buFont typeface="Courier New" pitchFamily="49" charset="0"/>
              <a:buChar char="o"/>
            </a:pPr>
            <a:r>
              <a:rPr lang="tr-TR" altLang="tr-TR" sz="2000" smtClean="0"/>
              <a:t>Özel yetenekli çocuklar sonsuz denebilecek kadar çok soru sorabilirler. Bazıları sadece bilgi sahibi olmak için soru sorarlar. Bazıları bir konudan diğerine ya da bir ilgi alanından diğerine atlayabilirler. Bazıları ise belli bir zaman diliminde sadece özel bir konuya ilgi duyabilir ve bu konu etrafında zaman harcayarak bilgi toplayabilirler. </a:t>
            </a:r>
          </a:p>
          <a:p>
            <a:pPr marL="273050" indent="-273050" algn="just" eaLnBrk="1" hangingPunct="1">
              <a:buFont typeface="Courier New" pitchFamily="49" charset="0"/>
              <a:buChar char="o"/>
            </a:pPr>
            <a:r>
              <a:rPr lang="tr-TR" altLang="tr-TR" sz="2000" smtClean="0"/>
              <a:t>Bir ailenin neden, ne zaman, niçin, kim gibi sorulara hazırlıklı olması için başvurabileceği kaynak kitapları ellerinin altında bulundurmaları önemlidir. </a:t>
            </a:r>
          </a:p>
        </p:txBody>
      </p:sp>
      <p:sp>
        <p:nvSpPr>
          <p:cNvPr id="49155" name="Slayt Numarası Yer Tutucusu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93210E8-4829-4B3B-8AEE-58087A9AD1A1}" type="slidenum">
              <a:rPr lang="en-US" altLang="tr-TR" sz="1400" smtClean="0"/>
              <a:pPr eaLnBrk="1" hangingPunct="1">
                <a:spcBef>
                  <a:spcPct val="0"/>
                </a:spcBef>
                <a:buFontTx/>
                <a:buNone/>
              </a:pPr>
              <a:t>47</a:t>
            </a:fld>
            <a:endParaRPr lang="en-US" altLang="tr-TR" sz="1400" smtClean="0"/>
          </a:p>
        </p:txBody>
      </p:sp>
      <p:sp>
        <p:nvSpPr>
          <p:cNvPr id="49156"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491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2 İçerik Yer Tutucusu"/>
          <p:cNvSpPr>
            <a:spLocks noGrp="1"/>
          </p:cNvSpPr>
          <p:nvPr>
            <p:ph idx="1"/>
          </p:nvPr>
        </p:nvSpPr>
        <p:spPr>
          <a:xfrm>
            <a:off x="457200" y="1816100"/>
            <a:ext cx="7859713" cy="3341688"/>
          </a:xfrm>
        </p:spPr>
        <p:txBody>
          <a:bodyPr/>
          <a:lstStyle/>
          <a:p>
            <a:pPr algn="just" eaLnBrk="1" hangingPunct="1"/>
            <a:r>
              <a:rPr lang="tr-TR" altLang="tr-TR" sz="2000" smtClean="0"/>
              <a:t>Sordukları sorulara verilen cevaplar onları tatmin etmeyebilir ya da yaşları gereği anlamlandıramayacağı sorular sorabilirler (inanç, cinsellik vb)</a:t>
            </a:r>
            <a:r>
              <a:rPr lang="en-US" altLang="tr-TR" sz="2000" smtClean="0"/>
              <a:t>.</a:t>
            </a:r>
            <a:r>
              <a:rPr lang="tr-TR" altLang="tr-TR" sz="2000" smtClean="0"/>
              <a:t> Sordukları sorular gerçekten sizi zorlamışsa kendinize ve çocuğunuza karşı dürüst olmalısınız. Çocuğun anlayabileceği düzeye uygun olarak cevap öncesi bir ön hazırlık yapmanız faydalı olacaktır. Örneğin: “Bu gerçekten iyi bir soruydu, bazı yetişkinler de bu soruyu sormakta, ancak verilebilecek net bir cevap yok. Bu konuda sen ne düşünüyorsun? gibi cümleler kurabilirsiniz.</a:t>
            </a:r>
          </a:p>
        </p:txBody>
      </p:sp>
      <p:sp>
        <p:nvSpPr>
          <p:cNvPr id="50179"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4CA9A96E-A291-4798-B514-4E0D9AAD0D9C}" type="slidenum">
              <a:rPr lang="en-US" altLang="tr-TR" sz="1400" smtClean="0"/>
              <a:pPr eaLnBrk="1" hangingPunct="1">
                <a:spcBef>
                  <a:spcPct val="0"/>
                </a:spcBef>
                <a:buFontTx/>
                <a:buNone/>
              </a:pPr>
              <a:t>48</a:t>
            </a:fld>
            <a:endParaRPr lang="en-US" altLang="tr-TR" sz="1400" smtClean="0"/>
          </a:p>
        </p:txBody>
      </p:sp>
      <p:sp>
        <p:nvSpPr>
          <p:cNvPr id="50180" name="1 Başlık"/>
          <p:cNvSpPr>
            <a:spLocks noGrp="1"/>
          </p:cNvSpPr>
          <p:nvPr>
            <p:ph type="title"/>
          </p:nvPr>
        </p:nvSpPr>
        <p:spPr>
          <a:xfrm>
            <a:off x="733425" y="258763"/>
            <a:ext cx="8002588" cy="1143000"/>
          </a:xfrm>
        </p:spPr>
        <p:txBody>
          <a:bodyPr/>
          <a:lstStyle/>
          <a:p>
            <a:pPr eaLnBrk="1" hangingPunct="1"/>
            <a:r>
              <a:rPr lang="tr-TR" altLang="tr-TR" sz="2800" b="1" smtClean="0">
                <a:solidFill>
                  <a:schemeClr val="tx1"/>
                </a:solidFill>
                <a:latin typeface="Times New Roman" pitchFamily="18" charset="0"/>
                <a:cs typeface="Times New Roman" pitchFamily="18" charset="0"/>
              </a:rPr>
              <a:t>ÖZEL </a:t>
            </a:r>
            <a:r>
              <a:rPr lang="tr-TR" altLang="tr-TR" sz="1400" b="1" smtClean="0">
                <a:solidFill>
                  <a:schemeClr val="tx1"/>
                </a:solidFill>
                <a:latin typeface="Times New Roman" pitchFamily="18" charset="0"/>
                <a:cs typeface="Times New Roman" pitchFamily="18" charset="0"/>
              </a:rPr>
              <a:t>(ÜSTÜN) </a:t>
            </a:r>
            <a:r>
              <a:rPr lang="tr-TR" altLang="tr-TR" sz="2800" b="1" smtClean="0">
                <a:solidFill>
                  <a:schemeClr val="tx1"/>
                </a:solidFill>
                <a:latin typeface="Times New Roman" pitchFamily="18" charset="0"/>
                <a:cs typeface="Times New Roman" pitchFamily="18" charset="0"/>
              </a:rPr>
              <a:t>YETENEKLİ ÇOCUKLARIN AİLELERİNE ÖNERİLER</a:t>
            </a:r>
          </a:p>
        </p:txBody>
      </p:sp>
      <p:pic>
        <p:nvPicPr>
          <p:cNvPr id="501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547688"/>
            <a:ext cx="7467600" cy="561975"/>
          </a:xfrm>
        </p:spPr>
        <p:txBody>
          <a:bodyPr>
            <a:normAutofit fontScale="90000"/>
          </a:bodyPr>
          <a:lstStyle/>
          <a:p>
            <a:pPr eaLnBrk="1" hangingPunct="1">
              <a:defRPr/>
            </a:pPr>
            <a:r>
              <a:rPr lang="tr-TR" b="1" dirty="0" smtClean="0">
                <a:solidFill>
                  <a:schemeClr val="tx1"/>
                </a:solidFill>
              </a:rPr>
              <a:t>SONUÇ OLARAK…</a:t>
            </a:r>
            <a:endParaRPr lang="tr-TR" b="1" dirty="0">
              <a:solidFill>
                <a:schemeClr val="tx1"/>
              </a:solidFill>
            </a:endParaRPr>
          </a:p>
        </p:txBody>
      </p:sp>
      <p:sp>
        <p:nvSpPr>
          <p:cNvPr id="51203" name="Slayt Numarası Yer Tutucusu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32F8096-D33F-4738-9975-56CC617B0EFD}" type="slidenum">
              <a:rPr lang="en-US" altLang="tr-TR" sz="1400" smtClean="0"/>
              <a:pPr eaLnBrk="1" hangingPunct="1">
                <a:spcBef>
                  <a:spcPct val="0"/>
                </a:spcBef>
                <a:buFontTx/>
                <a:buNone/>
              </a:pPr>
              <a:t>49</a:t>
            </a:fld>
            <a:endParaRPr lang="en-US" altLang="tr-TR" sz="1400" smtClean="0"/>
          </a:p>
        </p:txBody>
      </p:sp>
      <p:sp>
        <p:nvSpPr>
          <p:cNvPr id="51204" name="2 İçerik Yer Tutucusu"/>
          <p:cNvSpPr txBox="1">
            <a:spLocks/>
          </p:cNvSpPr>
          <p:nvPr/>
        </p:nvSpPr>
        <p:spPr bwMode="auto">
          <a:xfrm>
            <a:off x="323850" y="1109663"/>
            <a:ext cx="8208963"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400"/>
              </a:spcBef>
              <a:buClr>
                <a:schemeClr val="accent1"/>
              </a:buClr>
              <a:buSzPct val="68000"/>
              <a:buFont typeface="Wingdings 3" pitchFamily="18" charset="2"/>
              <a:buChar char=""/>
            </a:pPr>
            <a:r>
              <a:rPr lang="tr-TR" altLang="tr-TR" sz="2000"/>
              <a:t>a) Üstün zekalı çocuklar toplumumuzun en değerli kaynaklarından birisidir. Toplumda %2 oranında daima mevcut olmuşlardır ve olacaklardır.</a:t>
            </a:r>
          </a:p>
          <a:p>
            <a:pPr algn="just" eaLnBrk="1" hangingPunct="1">
              <a:spcBef>
                <a:spcPts val="400"/>
              </a:spcBef>
              <a:buClr>
                <a:schemeClr val="accent1"/>
              </a:buClr>
              <a:buSzPct val="68000"/>
              <a:buFont typeface="Wingdings 3" pitchFamily="18" charset="2"/>
              <a:buChar char=""/>
            </a:pPr>
            <a:r>
              <a:rPr lang="tr-TR" altLang="tr-TR" sz="2000"/>
              <a:t>b) Üstün zekalıları yaşıtlarından ayıran bazı özellikleri vardır. Anlıksal, akademik, yaratıcılık, önderlik, görsel ve yapım sanatları ile psikomotor alanlarda yaşıtlarına kıyasla üstünlük göstermektedirler.</a:t>
            </a:r>
          </a:p>
          <a:p>
            <a:pPr algn="just" eaLnBrk="1" hangingPunct="1">
              <a:spcBef>
                <a:spcPts val="400"/>
              </a:spcBef>
              <a:buClr>
                <a:schemeClr val="accent1"/>
              </a:buClr>
              <a:buSzPct val="68000"/>
              <a:buFont typeface="Wingdings 3" pitchFamily="18" charset="2"/>
              <a:buChar char=""/>
            </a:pPr>
            <a:r>
              <a:rPr lang="tr-TR" altLang="tr-TR" sz="2000"/>
              <a:t>b) Ana-babalar, üstün zekalı çocuklarını yetiştirirken sevgi, anlayış, birlikte davranma, ilgilerini destekleme, sorunlarını ve sorularını yanıtlamada ortaklaşa sorumluluk almak durumundadırlar.</a:t>
            </a:r>
          </a:p>
          <a:p>
            <a:pPr algn="just" eaLnBrk="1" hangingPunct="1">
              <a:spcBef>
                <a:spcPts val="400"/>
              </a:spcBef>
              <a:buClr>
                <a:schemeClr val="accent1"/>
              </a:buClr>
              <a:buSzPct val="68000"/>
              <a:buFont typeface="Wingdings 3" pitchFamily="18" charset="2"/>
              <a:buChar char=""/>
            </a:pPr>
            <a:r>
              <a:rPr lang="tr-TR" altLang="tr-TR" sz="2000"/>
              <a:t>c) Öğretmenler, hoşgörülü bir sınıf ortamında bu çocuklara kendi bilgi ve yeterlikleri oranında yardımcı olabilirler, dikey ve yatay program zenginleştirme okul etkinliğinde kullanılabilecek bir yöntemdir. Üstün zekalı çocukların öğretmenlerinin de üstün zekalı olması gerekmez. </a:t>
            </a:r>
            <a:r>
              <a:rPr lang="en-US" altLang="tr-TR" sz="1800">
                <a:latin typeface="Times New Roman" pitchFamily="18" charset="0"/>
                <a:cs typeface="Times New Roman" pitchFamily="18" charset="0"/>
              </a:rPr>
              <a:t>(Ataman)</a:t>
            </a:r>
            <a:endParaRPr lang="tr-TR" altLang="tr-TR" sz="1800">
              <a:latin typeface="Times New Roman" pitchFamily="18" charset="0"/>
              <a:cs typeface="Times New Roman" pitchFamily="18" charset="0"/>
            </a:endParaRPr>
          </a:p>
          <a:p>
            <a:pPr algn="just" eaLnBrk="1" hangingPunct="1">
              <a:spcBef>
                <a:spcPts val="400"/>
              </a:spcBef>
              <a:buClr>
                <a:schemeClr val="accent1"/>
              </a:buClr>
              <a:buSzPct val="68000"/>
              <a:buFont typeface="Wingdings 3" pitchFamily="18" charset="2"/>
              <a:buChar char=""/>
            </a:pPr>
            <a:endParaRPr lang="tr-TR" altLang="tr-TR" sz="200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Oval 4"/>
          <p:cNvSpPr>
            <a:spLocks noChangeArrowheads="1"/>
          </p:cNvSpPr>
          <p:nvPr/>
        </p:nvSpPr>
        <p:spPr bwMode="auto">
          <a:xfrm>
            <a:off x="1773238" y="1508125"/>
            <a:ext cx="3513137" cy="3313113"/>
          </a:xfrm>
          <a:prstGeom prst="ellipse">
            <a:avLst/>
          </a:prstGeom>
          <a:solidFill>
            <a:srgbClr val="FFFF00">
              <a:alpha val="83136"/>
            </a:srgbClr>
          </a:solidFill>
          <a:ln w="9525" algn="ctr">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tr-TR" altLang="tr-TR" sz="1800">
              <a:latin typeface="Georgia" pitchFamily="18" charset="0"/>
              <a:ea typeface="ヒラギノ明朝 ProN W3"/>
              <a:cs typeface="ヒラギノ明朝 ProN W3"/>
              <a:sym typeface="Georgia" pitchFamily="18" charset="0"/>
            </a:endParaRPr>
          </a:p>
          <a:p>
            <a:pPr eaLnBrk="1" hangingPunct="1">
              <a:spcBef>
                <a:spcPct val="0"/>
              </a:spcBef>
              <a:buFontTx/>
              <a:buNone/>
            </a:pPr>
            <a:endParaRPr lang="tr-TR" altLang="tr-TR" sz="1800">
              <a:latin typeface="Georgia" pitchFamily="18" charset="0"/>
              <a:ea typeface="ヒラギノ明朝 ProN W3"/>
              <a:cs typeface="ヒラギノ明朝 ProN W3"/>
              <a:sym typeface="Georgia" pitchFamily="18" charset="0"/>
            </a:endParaRPr>
          </a:p>
        </p:txBody>
      </p:sp>
      <p:sp>
        <p:nvSpPr>
          <p:cNvPr id="6147" name="Oval 17"/>
          <p:cNvSpPr>
            <a:spLocks noChangeArrowheads="1"/>
          </p:cNvSpPr>
          <p:nvPr/>
        </p:nvSpPr>
        <p:spPr bwMode="auto">
          <a:xfrm>
            <a:off x="3708400" y="1557338"/>
            <a:ext cx="3681413" cy="3311525"/>
          </a:xfrm>
          <a:prstGeom prst="ellipse">
            <a:avLst/>
          </a:prstGeom>
          <a:solidFill>
            <a:srgbClr val="FF0000">
              <a:alpha val="67842"/>
            </a:srgbClr>
          </a:solidFill>
          <a:ln w="9525" algn="ctr">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tr-TR" altLang="tr-TR" sz="1800">
              <a:solidFill>
                <a:srgbClr val="000000"/>
              </a:solidFill>
              <a:latin typeface="Georgia" pitchFamily="18" charset="0"/>
              <a:ea typeface="ヒラギノ明朝 ProN W3"/>
              <a:cs typeface="ヒラギノ明朝 ProN W3"/>
              <a:sym typeface="Georgia" pitchFamily="18" charset="0"/>
            </a:endParaRPr>
          </a:p>
        </p:txBody>
      </p:sp>
      <p:sp>
        <p:nvSpPr>
          <p:cNvPr id="6148" name="Oval 18"/>
          <p:cNvSpPr>
            <a:spLocks noChangeArrowheads="1"/>
          </p:cNvSpPr>
          <p:nvPr/>
        </p:nvSpPr>
        <p:spPr bwMode="auto">
          <a:xfrm>
            <a:off x="2960688" y="3141663"/>
            <a:ext cx="3636962" cy="3527425"/>
          </a:xfrm>
          <a:prstGeom prst="ellipse">
            <a:avLst/>
          </a:prstGeom>
          <a:solidFill>
            <a:srgbClr val="00B0F0">
              <a:alpha val="56862"/>
            </a:srgbClr>
          </a:solidFill>
          <a:ln w="9525" algn="ctr">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tr-TR" altLang="tr-TR" sz="1800">
              <a:solidFill>
                <a:srgbClr val="000000"/>
              </a:solidFill>
              <a:latin typeface="Georgia" pitchFamily="18" charset="0"/>
              <a:ea typeface="ヒラギノ明朝 ProN W3"/>
              <a:cs typeface="ヒラギノ明朝 ProN W3"/>
              <a:sym typeface="Georgia" pitchFamily="18" charset="0"/>
            </a:endParaRPr>
          </a:p>
        </p:txBody>
      </p:sp>
      <p:sp>
        <p:nvSpPr>
          <p:cNvPr id="43009" name="1 Başlık"/>
          <p:cNvSpPr>
            <a:spLocks noGrp="1"/>
          </p:cNvSpPr>
          <p:nvPr>
            <p:ph type="title"/>
          </p:nvPr>
        </p:nvSpPr>
        <p:spPr>
          <a:xfrm>
            <a:off x="1343025" y="276225"/>
            <a:ext cx="8229600" cy="114617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Özel Yetenekli Birey</a:t>
            </a:r>
            <a:endParaRPr lang="tr-TR" sz="28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615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DA36E45-D38F-4990-8AC3-69432100B92E}"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5</a:t>
            </a:fld>
            <a:endParaRPr lang="en-US" altLang="tr-TR" sz="1400" smtClean="0">
              <a:latin typeface="Georgia" pitchFamily="18" charset="0"/>
              <a:ea typeface="ヒラギノ明朝 ProN W3"/>
              <a:cs typeface="ヒラギノ明朝 ProN W3"/>
              <a:sym typeface="Georgia" pitchFamily="18" charset="0"/>
            </a:endParaRPr>
          </a:p>
        </p:txBody>
      </p:sp>
      <p:sp>
        <p:nvSpPr>
          <p:cNvPr id="615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tr-TR" altLang="tr-TR" sz="1800"/>
          </a:p>
        </p:txBody>
      </p:sp>
      <p:sp>
        <p:nvSpPr>
          <p:cNvPr id="6152" name="Metin kutusu 7"/>
          <p:cNvSpPr txBox="1">
            <a:spLocks noChangeArrowheads="1"/>
          </p:cNvSpPr>
          <p:nvPr/>
        </p:nvSpPr>
        <p:spPr bwMode="auto">
          <a:xfrm>
            <a:off x="2289175" y="2828925"/>
            <a:ext cx="1395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1800" b="1">
                <a:solidFill>
                  <a:srgbClr val="002060"/>
                </a:solidFill>
              </a:rPr>
              <a:t>YETENEK</a:t>
            </a:r>
          </a:p>
        </p:txBody>
      </p:sp>
      <p:sp>
        <p:nvSpPr>
          <p:cNvPr id="6153" name="Metin kutusu 22"/>
          <p:cNvSpPr txBox="1">
            <a:spLocks noChangeArrowheads="1"/>
          </p:cNvSpPr>
          <p:nvPr/>
        </p:nvSpPr>
        <p:spPr bwMode="auto">
          <a:xfrm>
            <a:off x="5487988" y="2800350"/>
            <a:ext cx="1865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1800" b="1">
                <a:solidFill>
                  <a:schemeClr val="bg1"/>
                </a:solidFill>
              </a:rPr>
              <a:t>YARATICILIK</a:t>
            </a:r>
          </a:p>
        </p:txBody>
      </p:sp>
      <p:sp>
        <p:nvSpPr>
          <p:cNvPr id="6154" name="Metin kutusu 23"/>
          <p:cNvSpPr txBox="1">
            <a:spLocks noChangeArrowheads="1"/>
          </p:cNvSpPr>
          <p:nvPr/>
        </p:nvSpPr>
        <p:spPr bwMode="auto">
          <a:xfrm>
            <a:off x="3817938" y="5008563"/>
            <a:ext cx="1922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1800" b="1">
                <a:solidFill>
                  <a:schemeClr val="bg1"/>
                </a:solidFill>
              </a:rPr>
              <a:t>MOTİVASYON</a:t>
            </a:r>
          </a:p>
        </p:txBody>
      </p:sp>
      <p:sp>
        <p:nvSpPr>
          <p:cNvPr id="6155" name="Metin kutusu 24"/>
          <p:cNvSpPr txBox="1">
            <a:spLocks noChangeArrowheads="1"/>
          </p:cNvSpPr>
          <p:nvPr/>
        </p:nvSpPr>
        <p:spPr bwMode="auto">
          <a:xfrm>
            <a:off x="3778250" y="3348038"/>
            <a:ext cx="139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1800" b="1">
                <a:solidFill>
                  <a:schemeClr val="bg1"/>
                </a:solidFill>
              </a:rPr>
              <a:t>ÖZEL</a:t>
            </a:r>
          </a:p>
          <a:p>
            <a:pPr algn="ctr" eaLnBrk="1" hangingPunct="1">
              <a:spcBef>
                <a:spcPct val="0"/>
              </a:spcBef>
              <a:buFontTx/>
              <a:buNone/>
            </a:pPr>
            <a:r>
              <a:rPr lang="tr-TR" altLang="tr-TR" sz="1800" b="1">
                <a:solidFill>
                  <a:schemeClr val="bg1"/>
                </a:solidFill>
              </a:rPr>
              <a:t>YETENEK</a:t>
            </a:r>
          </a:p>
        </p:txBody>
      </p:sp>
      <p:pic>
        <p:nvPicPr>
          <p:cNvPr id="6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ikdörtgen 2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1 Başlık"/>
          <p:cNvSpPr>
            <a:spLocks noGrp="1"/>
          </p:cNvSpPr>
          <p:nvPr>
            <p:ph type="title"/>
          </p:nvPr>
        </p:nvSpPr>
        <p:spPr>
          <a:xfrm>
            <a:off x="1476375" y="276225"/>
            <a:ext cx="7667625" cy="1146175"/>
          </a:xfrm>
        </p:spPr>
        <p:txBody>
          <a:bodyPr>
            <a:normAutofit/>
          </a:bodyPr>
          <a:lstStyle/>
          <a:p>
            <a:pPr eaLnBrk="1" hangingPunct="1">
              <a:defRPr/>
            </a:pPr>
            <a:r>
              <a:rPr lang="tr-TR" sz="2400" b="1" dirty="0" smtClean="0">
                <a:solidFill>
                  <a:schemeClr val="tx1"/>
                </a:solidFill>
                <a:effectLst>
                  <a:outerShdw blurRad="38100" dist="38100" dir="2700000" algn="tl">
                    <a:srgbClr val="000000">
                      <a:alpha val="43137"/>
                    </a:srgbClr>
                  </a:outerShdw>
                </a:effectLst>
                <a:latin typeface="Verdana" pitchFamily="34" charset="0"/>
              </a:rPr>
              <a:t>BİLSEM’E Öğrenci Yönlendirirken Dikkat Edilmesi Gereken</a:t>
            </a:r>
            <a:endParaRPr lang="tr-TR" sz="2400"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52227" name="2 İçerik Yer Tutucusu"/>
          <p:cNvSpPr>
            <a:spLocks noGrp="1"/>
          </p:cNvSpPr>
          <p:nvPr>
            <p:ph idx="1"/>
          </p:nvPr>
        </p:nvSpPr>
        <p:spPr>
          <a:xfrm>
            <a:off x="357188" y="1714500"/>
            <a:ext cx="8572500" cy="4608513"/>
          </a:xfrm>
        </p:spPr>
        <p:txBody>
          <a:bodyPr/>
          <a:lstStyle/>
          <a:p>
            <a:pPr eaLnBrk="1" hangingPunct="1">
              <a:buFontTx/>
              <a:buNone/>
            </a:pPr>
            <a:endParaRPr lang="tr-TR" altLang="tr-TR" sz="2000" smtClean="0">
              <a:solidFill>
                <a:schemeClr val="bg1"/>
              </a:solidFill>
              <a:latin typeface="Verdana" pitchFamily="34" charset="0"/>
            </a:endParaRPr>
          </a:p>
          <a:p>
            <a:pPr eaLnBrk="1" hangingPunct="1">
              <a:lnSpc>
                <a:spcPct val="170000"/>
              </a:lnSpc>
              <a:buFont typeface="Wingdings" pitchFamily="2" charset="2"/>
              <a:buChar char="q"/>
            </a:pPr>
            <a:endParaRPr lang="tr-TR" altLang="tr-TR" sz="800" smtClean="0"/>
          </a:p>
          <a:p>
            <a:pPr eaLnBrk="1" hangingPunct="1"/>
            <a:endParaRPr lang="tr-TR" altLang="tr-TR" sz="2000" smtClean="0"/>
          </a:p>
          <a:p>
            <a:pPr eaLnBrk="1" hangingPunct="1"/>
            <a:endParaRPr lang="tr-TR" altLang="tr-TR" sz="2000" smtClean="0">
              <a:solidFill>
                <a:schemeClr val="bg1"/>
              </a:solidFill>
              <a:latin typeface="Verdana" pitchFamily="34" charset="0"/>
            </a:endParaRPr>
          </a:p>
        </p:txBody>
      </p:sp>
      <p:sp>
        <p:nvSpPr>
          <p:cNvPr id="52228"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E721290-F1E7-4AC0-9636-417C56617895}"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50</a:t>
            </a:fld>
            <a:endParaRPr lang="en-US" altLang="tr-TR" sz="1400" smtClean="0">
              <a:latin typeface="Georgia" pitchFamily="18" charset="0"/>
              <a:ea typeface="ヒラギノ明朝 ProN W3"/>
              <a:cs typeface="ヒラギノ明朝 ProN W3"/>
              <a:sym typeface="Georgia" pitchFamily="18" charset="0"/>
            </a:endParaRPr>
          </a:p>
        </p:txBody>
      </p:sp>
      <p:pic>
        <p:nvPicPr>
          <p:cNvPr id="522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9" name="Metin kutusu 1"/>
          <p:cNvSpPr txBox="1"/>
          <p:nvPr/>
        </p:nvSpPr>
        <p:spPr>
          <a:xfrm>
            <a:off x="0" y="1571625"/>
            <a:ext cx="9144000" cy="13239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endParaRPr lang="tr-TR" altLang="tr-TR" sz="2000" b="1" dirty="0">
              <a:solidFill>
                <a:schemeClr val="bg1"/>
              </a:solidFill>
            </a:endParaRPr>
          </a:p>
          <a:p>
            <a:pPr algn="ctr">
              <a:defRPr/>
            </a:pPr>
            <a:r>
              <a:rPr lang="tr-TR" altLang="tr-TR" sz="2000" b="1" dirty="0">
                <a:solidFill>
                  <a:schemeClr val="bg1"/>
                </a:solidFill>
                <a:effectLst>
                  <a:outerShdw blurRad="38100" dist="38100" dir="2700000" algn="tl">
                    <a:srgbClr val="000000">
                      <a:alpha val="43137"/>
                    </a:srgbClr>
                  </a:outerShdw>
                </a:effectLst>
                <a:latin typeface="Verdana" pitchFamily="34" charset="0"/>
              </a:rPr>
              <a:t>Ülkemizde ,% 2 ile %3 arasında çocuğun </a:t>
            </a:r>
          </a:p>
          <a:p>
            <a:pPr algn="ctr">
              <a:defRPr/>
            </a:pPr>
            <a:r>
              <a:rPr lang="tr-TR" altLang="tr-TR" sz="2000" b="1" dirty="0">
                <a:solidFill>
                  <a:schemeClr val="bg1"/>
                </a:solidFill>
                <a:effectLst>
                  <a:outerShdw blurRad="38100" dist="38100" dir="2700000" algn="tl">
                    <a:srgbClr val="000000">
                      <a:alpha val="43137"/>
                    </a:srgbClr>
                  </a:outerShdw>
                </a:effectLst>
                <a:latin typeface="Verdana" pitchFamily="34" charset="0"/>
              </a:rPr>
              <a:t>özel yetenekli olduğu tahmin edilmektedir. </a:t>
            </a:r>
          </a:p>
          <a:p>
            <a:pPr>
              <a:defRPr/>
            </a:pPr>
            <a:endParaRPr lang="tr-TR" altLang="tr-TR" sz="2000" b="1" dirty="0">
              <a:solidFill>
                <a:schemeClr val="bg1"/>
              </a:solidFill>
            </a:endParaRPr>
          </a:p>
        </p:txBody>
      </p:sp>
      <p:sp>
        <p:nvSpPr>
          <p:cNvPr id="52232" name="9 Dikdörtgen"/>
          <p:cNvSpPr>
            <a:spLocks noChangeArrowheads="1"/>
          </p:cNvSpPr>
          <p:nvPr/>
        </p:nvSpPr>
        <p:spPr bwMode="auto">
          <a:xfrm>
            <a:off x="539750" y="3767138"/>
            <a:ext cx="802957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lnSpc>
                <a:spcPct val="150000"/>
              </a:lnSpc>
              <a:spcBef>
                <a:spcPct val="0"/>
              </a:spcBef>
              <a:buFontTx/>
              <a:buNone/>
            </a:pPr>
            <a:r>
              <a:rPr lang="tr-TR" altLang="tr-TR" sz="1600"/>
              <a:t>Öğretmenlerimiz, bu istatistiki veriden yola çıkarak sınıf mevcutlarının </a:t>
            </a:r>
            <a:r>
              <a:rPr lang="tr-TR" altLang="tr-TR" sz="1800" b="1"/>
              <a:t> </a:t>
            </a:r>
            <a:r>
              <a:rPr lang="tr-TR" altLang="tr-TR" sz="1600"/>
              <a:t>en fazla </a:t>
            </a:r>
            <a:r>
              <a:rPr lang="tr-TR" altLang="tr-TR" sz="1800" b="1"/>
              <a:t>%20 </a:t>
            </a:r>
            <a:r>
              <a:rPr lang="tr-TR" altLang="tr-TR" sz="1600"/>
              <a:t>sini aday göstermelidir. Bu bilgiye göre hareket etmeleri </a:t>
            </a:r>
            <a:r>
              <a:rPr lang="tr-TR" altLang="tr-TR" sz="1600" b="1"/>
              <a:t>Bilim ve Sanat Merkezlerine</a:t>
            </a:r>
            <a:r>
              <a:rPr lang="tr-TR" altLang="tr-TR" sz="1600">
                <a:solidFill>
                  <a:srgbClr val="FF0000"/>
                </a:solidFill>
              </a:rPr>
              <a:t> </a:t>
            </a:r>
            <a:r>
              <a:rPr lang="tr-TR" altLang="tr-TR" sz="1600"/>
              <a:t>öğrenci seçimlerinin daha sağlıklı işlemesini sağlayacaktır.</a:t>
            </a:r>
          </a:p>
        </p:txBody>
      </p:sp>
      <p:sp>
        <p:nvSpPr>
          <p:cNvPr id="11" name="Metin kutusu 6"/>
          <p:cNvSpPr txBox="1"/>
          <p:nvPr/>
        </p:nvSpPr>
        <p:spPr>
          <a:xfrm>
            <a:off x="0" y="5657850"/>
            <a:ext cx="9144000" cy="1200150"/>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a:spAutoFit/>
          </a:bodyPr>
          <a:lstStyle/>
          <a:p>
            <a:pPr algn="ctr">
              <a:defRPr/>
            </a:pPr>
            <a:endParaRPr lang="tr-TR" b="1" dirty="0">
              <a:solidFill>
                <a:schemeClr val="bg1"/>
              </a:solidFill>
            </a:endParaRPr>
          </a:p>
          <a:p>
            <a:pPr algn="ctr">
              <a:defRPr/>
            </a:pPr>
            <a:r>
              <a:rPr lang="tr-TR" b="1" dirty="0">
                <a:solidFill>
                  <a:schemeClr val="bg1"/>
                </a:solidFill>
              </a:rPr>
              <a:t>DİKKAT: Ancak öğretmenlerimizin sınıflarında  Bilim ve Sanat Merkezine aday gösterecek  öğrenciler in bulunmama ihtimali de vardır.</a:t>
            </a:r>
          </a:p>
          <a:p>
            <a:pPr algn="ctr">
              <a:defRPr/>
            </a:pPr>
            <a:endParaRPr lang="tr-TR" b="1" dirty="0">
              <a:solidFill>
                <a:schemeClr val="bg1"/>
              </a:solidFill>
            </a:endParaRPr>
          </a:p>
        </p:txBody>
      </p:sp>
      <p:sp>
        <p:nvSpPr>
          <p:cNvPr id="13" name="Altbilgi Yer Tutucusu 3"/>
          <p:cNvSpPr txBox="1">
            <a:spLocks/>
          </p:cNvSpPr>
          <p:nvPr/>
        </p:nvSpPr>
        <p:spPr bwMode="auto">
          <a:xfrm>
            <a:off x="4859338" y="6511925"/>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Slayt Numarası Yer Tutucusu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174C2F7-9045-424E-985D-973295D4A457}" type="slidenum">
              <a:rPr lang="en-US" altLang="tr-TR" sz="1400" smtClean="0"/>
              <a:pPr eaLnBrk="1" hangingPunct="1">
                <a:spcBef>
                  <a:spcPct val="0"/>
                </a:spcBef>
                <a:buFontTx/>
                <a:buNone/>
              </a:pPr>
              <a:t>51</a:t>
            </a:fld>
            <a:endParaRPr lang="en-US" altLang="tr-TR" sz="1400" smtClean="0"/>
          </a:p>
        </p:txBody>
      </p:sp>
      <p:sp>
        <p:nvSpPr>
          <p:cNvPr id="53251" name="Metin kutusu 2"/>
          <p:cNvSpPr txBox="1">
            <a:spLocks noChangeArrowheads="1"/>
          </p:cNvSpPr>
          <p:nvPr/>
        </p:nvSpPr>
        <p:spPr bwMode="auto">
          <a:xfrm>
            <a:off x="715963" y="260350"/>
            <a:ext cx="6981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tr-TR" altLang="tr-TR" sz="2400" b="1">
                <a:latin typeface="Verdana" pitchFamily="34" charset="0"/>
              </a:rPr>
              <a:t>BİLSEM SEÇİMİNİN AŞAMALARI</a:t>
            </a:r>
          </a:p>
        </p:txBody>
      </p:sp>
      <p:sp>
        <p:nvSpPr>
          <p:cNvPr id="7" name="Metin kutusu 6"/>
          <p:cNvSpPr txBox="1"/>
          <p:nvPr/>
        </p:nvSpPr>
        <p:spPr>
          <a:xfrm>
            <a:off x="900113" y="941388"/>
            <a:ext cx="7343775" cy="113982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latin typeface="Verdana" pitchFamily="34" charset="0"/>
            </a:endParaRPr>
          </a:p>
          <a:p>
            <a:pPr algn="ctr" eaLnBrk="1" hangingPunct="1">
              <a:defRPr/>
            </a:pPr>
            <a:r>
              <a:rPr lang="tr-TR" altLang="tr-TR" sz="1400" b="1" smtClean="0">
                <a:latin typeface="Verdana" pitchFamily="34" charset="0"/>
              </a:rPr>
              <a:t>2015-2016 Eğitim-Öğretim yılında ilkokul 2. 3. ve 4. sınıf öğrencileri  genel zihinsel, resim  ve müzik  yeteneği alanlarında sınıf öğretmenleri tarafından aday gösterilecektir.</a:t>
            </a:r>
          </a:p>
          <a:p>
            <a:pPr algn="ctr" eaLnBrk="1" hangingPunct="1">
              <a:defRPr/>
            </a:pPr>
            <a:endParaRPr lang="tr-TR" altLang="tr-TR" sz="1400" b="1" smtClean="0">
              <a:latin typeface="Verdana" pitchFamily="34" charset="0"/>
            </a:endParaRPr>
          </a:p>
        </p:txBody>
      </p:sp>
      <p:sp>
        <p:nvSpPr>
          <p:cNvPr id="8" name="Dikdörtgen 7"/>
          <p:cNvSpPr/>
          <p:nvPr/>
        </p:nvSpPr>
        <p:spPr>
          <a:xfrm>
            <a:off x="370308" y="1065510"/>
            <a:ext cx="345904"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1</a:t>
            </a:r>
          </a:p>
        </p:txBody>
      </p:sp>
      <p:sp>
        <p:nvSpPr>
          <p:cNvPr id="9" name="Metin kutusu 8"/>
          <p:cNvSpPr txBox="1"/>
          <p:nvPr/>
        </p:nvSpPr>
        <p:spPr>
          <a:xfrm>
            <a:off x="900113" y="2247900"/>
            <a:ext cx="7343775" cy="89376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latin typeface="Verdana" pitchFamily="34" charset="0"/>
            </a:endParaRPr>
          </a:p>
          <a:p>
            <a:pPr algn="ctr" eaLnBrk="1" hangingPunct="1">
              <a:defRPr/>
            </a:pPr>
            <a:r>
              <a:rPr lang="tr-TR" altLang="tr-TR" sz="1400" b="1" smtClean="0">
                <a:latin typeface="Verdana" pitchFamily="34" charset="0"/>
              </a:rPr>
              <a:t>Öğretmenlerimiz öğrencilerini aday gösterirken sınıf mevcutlarının en fazla %20’sini yönlendirmeye dikkat etmelidirler.</a:t>
            </a:r>
          </a:p>
          <a:p>
            <a:pPr algn="ctr" eaLnBrk="1" hangingPunct="1">
              <a:defRPr/>
            </a:pPr>
            <a:endParaRPr lang="tr-TR" altLang="tr-TR" sz="1200" b="1" smtClean="0">
              <a:latin typeface="Verdana" pitchFamily="34" charset="0"/>
            </a:endParaRPr>
          </a:p>
        </p:txBody>
      </p:sp>
      <p:sp>
        <p:nvSpPr>
          <p:cNvPr id="10" name="Metin kutusu 9"/>
          <p:cNvSpPr txBox="1"/>
          <p:nvPr/>
        </p:nvSpPr>
        <p:spPr>
          <a:xfrm>
            <a:off x="900113" y="3349625"/>
            <a:ext cx="7343775" cy="110807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latin typeface="Verdana" pitchFamily="34" charset="0"/>
            </a:endParaRPr>
          </a:p>
          <a:p>
            <a:pPr algn="ctr" eaLnBrk="1" hangingPunct="1">
              <a:defRPr/>
            </a:pPr>
            <a:r>
              <a:rPr lang="tr-TR" altLang="tr-TR" sz="1400" b="1" smtClean="0">
                <a:latin typeface="Verdana" pitchFamily="34" charset="0"/>
              </a:rPr>
              <a:t>Aday gösterdiğiniz öğrencilerin genel zihinsel, resim ve müzik alanında yaşıtlarının ilerisinde olan, sürekli soru soran, kolay ve çabuk öğrenen, yaratıcı öğrenciler olmaları önemlidir. </a:t>
            </a:r>
          </a:p>
          <a:p>
            <a:pPr algn="ctr" eaLnBrk="1" hangingPunct="1">
              <a:defRPr/>
            </a:pPr>
            <a:endParaRPr lang="tr-TR" altLang="tr-TR" sz="1200" b="1" smtClean="0">
              <a:latin typeface="Verdana" pitchFamily="34" charset="0"/>
            </a:endParaRPr>
          </a:p>
        </p:txBody>
      </p:sp>
      <p:sp>
        <p:nvSpPr>
          <p:cNvPr id="12" name="Metin kutusu 11"/>
          <p:cNvSpPr txBox="1"/>
          <p:nvPr/>
        </p:nvSpPr>
        <p:spPr>
          <a:xfrm>
            <a:off x="900113" y="4727575"/>
            <a:ext cx="7343775" cy="89217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latin typeface="Verdana" pitchFamily="34" charset="0"/>
            </a:endParaRPr>
          </a:p>
          <a:p>
            <a:pPr algn="ctr" eaLnBrk="1" hangingPunct="1">
              <a:defRPr/>
            </a:pPr>
            <a:r>
              <a:rPr lang="tr-TR" altLang="tr-TR" sz="1400" b="1" smtClean="0">
                <a:latin typeface="Verdana" pitchFamily="34" charset="0"/>
              </a:rPr>
              <a:t>Öğrencinin akademik başarısı aday göstermeniz için tek koşul olmayabilir. </a:t>
            </a:r>
          </a:p>
          <a:p>
            <a:pPr algn="ctr" eaLnBrk="1" hangingPunct="1">
              <a:defRPr/>
            </a:pPr>
            <a:endParaRPr lang="tr-TR" altLang="tr-TR" sz="1200" b="1" smtClean="0">
              <a:latin typeface="Verdana" pitchFamily="34" charset="0"/>
            </a:endParaRPr>
          </a:p>
        </p:txBody>
      </p:sp>
      <p:sp>
        <p:nvSpPr>
          <p:cNvPr id="14" name="Dikdörtgen 13"/>
          <p:cNvSpPr/>
          <p:nvPr/>
        </p:nvSpPr>
        <p:spPr>
          <a:xfrm>
            <a:off x="323528" y="2217638"/>
            <a:ext cx="345904"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2</a:t>
            </a:r>
          </a:p>
        </p:txBody>
      </p:sp>
      <p:sp>
        <p:nvSpPr>
          <p:cNvPr id="15" name="Dikdörtgen 14"/>
          <p:cNvSpPr/>
          <p:nvPr/>
        </p:nvSpPr>
        <p:spPr>
          <a:xfrm>
            <a:off x="395536" y="3441774"/>
            <a:ext cx="345904"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3</a:t>
            </a:r>
          </a:p>
        </p:txBody>
      </p:sp>
      <p:sp>
        <p:nvSpPr>
          <p:cNvPr id="16" name="Dikdörtgen 15"/>
          <p:cNvSpPr/>
          <p:nvPr/>
        </p:nvSpPr>
        <p:spPr>
          <a:xfrm>
            <a:off x="409672" y="4593902"/>
            <a:ext cx="345904"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4</a:t>
            </a:r>
          </a:p>
        </p:txBody>
      </p:sp>
      <p:sp>
        <p:nvSpPr>
          <p:cNvPr id="18"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Slayt Numarası Yer Tutucusu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06FEA32-C0F5-4239-A316-9D13073091E0}" type="slidenum">
              <a:rPr lang="en-US" altLang="tr-TR" sz="1400" smtClean="0">
                <a:latin typeface="Verdana" pitchFamily="34" charset="0"/>
              </a:rPr>
              <a:pPr eaLnBrk="1" hangingPunct="1">
                <a:spcBef>
                  <a:spcPct val="0"/>
                </a:spcBef>
                <a:buFontTx/>
                <a:buNone/>
              </a:pPr>
              <a:t>52</a:t>
            </a:fld>
            <a:endParaRPr lang="en-US" altLang="tr-TR" sz="1400" smtClean="0">
              <a:latin typeface="Verdana" pitchFamily="34" charset="0"/>
            </a:endParaRPr>
          </a:p>
        </p:txBody>
      </p:sp>
      <p:sp>
        <p:nvSpPr>
          <p:cNvPr id="14" name="Metin kutusu 13"/>
          <p:cNvSpPr txBox="1"/>
          <p:nvPr/>
        </p:nvSpPr>
        <p:spPr>
          <a:xfrm>
            <a:off x="971550" y="3402013"/>
            <a:ext cx="7345363" cy="1322387"/>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latin typeface="Verdana" pitchFamily="34" charset="0"/>
            </a:endParaRPr>
          </a:p>
          <a:p>
            <a:pPr algn="ctr" eaLnBrk="1" hangingPunct="1">
              <a:defRPr/>
            </a:pPr>
            <a:r>
              <a:rPr lang="tr-TR" altLang="tr-TR" sz="1400" b="1" smtClean="0">
                <a:latin typeface="Verdana" pitchFamily="34" charset="0"/>
              </a:rPr>
              <a:t>İlinizdeki rehber öğretmenler  tarafından  2. 3. ve 4. sınıf öğretmenlerine özel yeteneklilerin özellikleri ve  tanılama süreci ile ilgili bilgilendirme toplantıları 09-13 Şubat 2015 tarihleri arasında yapılacaktır.</a:t>
            </a:r>
          </a:p>
          <a:p>
            <a:pPr algn="ctr" eaLnBrk="1" hangingPunct="1">
              <a:defRPr/>
            </a:pPr>
            <a:endParaRPr lang="tr-TR" altLang="tr-TR" sz="1200" b="1" smtClean="0">
              <a:latin typeface="Verdana" pitchFamily="34" charset="0"/>
            </a:endParaRPr>
          </a:p>
        </p:txBody>
      </p:sp>
      <p:sp>
        <p:nvSpPr>
          <p:cNvPr id="15" name="Metin kutusu 14"/>
          <p:cNvSpPr txBox="1"/>
          <p:nvPr/>
        </p:nvSpPr>
        <p:spPr>
          <a:xfrm>
            <a:off x="977900" y="4852988"/>
            <a:ext cx="7345363" cy="110807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latin typeface="Verdana" pitchFamily="34" charset="0"/>
            </a:endParaRPr>
          </a:p>
          <a:p>
            <a:pPr algn="ctr" eaLnBrk="1" hangingPunct="1">
              <a:defRPr/>
            </a:pPr>
            <a:r>
              <a:rPr lang="tr-TR" altLang="tr-TR" sz="1400" b="1" smtClean="0">
                <a:latin typeface="Verdana" pitchFamily="34" charset="0"/>
              </a:rPr>
              <a:t>Sınıf öğretmenleri aday gösterdikleri  her  öğrenci için e-okul sistemi  üzerinden  16-23 Şubat 2015 tarihleri arasında «Gözlem Formu» nu dolduracaktır</a:t>
            </a:r>
          </a:p>
          <a:p>
            <a:pPr algn="ctr" eaLnBrk="1" hangingPunct="1">
              <a:defRPr/>
            </a:pPr>
            <a:endParaRPr lang="tr-TR" altLang="tr-TR" sz="1200" b="1" smtClean="0">
              <a:latin typeface="Verdana" pitchFamily="34" charset="0"/>
            </a:endParaRPr>
          </a:p>
        </p:txBody>
      </p:sp>
      <p:sp>
        <p:nvSpPr>
          <p:cNvPr id="20" name="Metin kutusu 19"/>
          <p:cNvSpPr txBox="1"/>
          <p:nvPr/>
        </p:nvSpPr>
        <p:spPr>
          <a:xfrm>
            <a:off x="971550" y="2319338"/>
            <a:ext cx="7345363" cy="893762"/>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latin typeface="Verdana" pitchFamily="34" charset="0"/>
            </a:endParaRPr>
          </a:p>
          <a:p>
            <a:pPr algn="ctr" eaLnBrk="1" hangingPunct="1">
              <a:defRPr/>
            </a:pPr>
            <a:r>
              <a:rPr lang="tr-TR" altLang="tr-TR" sz="1200" b="1" smtClean="0">
                <a:latin typeface="Verdana" pitchFamily="34" charset="0"/>
              </a:rPr>
              <a:t> </a:t>
            </a:r>
            <a:r>
              <a:rPr lang="tr-TR" altLang="tr-TR" sz="1400" b="1" smtClean="0">
                <a:latin typeface="Verdana" pitchFamily="34" charset="0"/>
              </a:rPr>
              <a:t>Sınıf öğretmenleri aday gösterecekleri öğrencileri en fazla iki yetenek alanından aday gösterebilecektir.</a:t>
            </a:r>
          </a:p>
          <a:p>
            <a:pPr algn="ctr" eaLnBrk="1" hangingPunct="1">
              <a:defRPr/>
            </a:pPr>
            <a:endParaRPr lang="tr-TR" altLang="tr-TR" sz="1200" b="1" smtClean="0">
              <a:latin typeface="Verdana" pitchFamily="34" charset="0"/>
            </a:endParaRPr>
          </a:p>
        </p:txBody>
      </p:sp>
      <p:sp>
        <p:nvSpPr>
          <p:cNvPr id="21" name="Dikdörtgen 20"/>
          <p:cNvSpPr/>
          <p:nvPr/>
        </p:nvSpPr>
        <p:spPr>
          <a:xfrm>
            <a:off x="389120" y="2145630"/>
            <a:ext cx="345904"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6</a:t>
            </a:r>
          </a:p>
        </p:txBody>
      </p:sp>
      <p:sp>
        <p:nvSpPr>
          <p:cNvPr id="23" name="Dikdörtgen 22"/>
          <p:cNvSpPr/>
          <p:nvPr/>
        </p:nvSpPr>
        <p:spPr>
          <a:xfrm>
            <a:off x="389120" y="3297758"/>
            <a:ext cx="345904"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7</a:t>
            </a:r>
          </a:p>
        </p:txBody>
      </p:sp>
      <p:sp>
        <p:nvSpPr>
          <p:cNvPr id="24" name="Dikdörtgen 23"/>
          <p:cNvSpPr/>
          <p:nvPr/>
        </p:nvSpPr>
        <p:spPr>
          <a:xfrm>
            <a:off x="389120" y="764704"/>
            <a:ext cx="345904"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5</a:t>
            </a:r>
          </a:p>
        </p:txBody>
      </p:sp>
      <p:sp>
        <p:nvSpPr>
          <p:cNvPr id="11" name="Metin kutusu 10"/>
          <p:cNvSpPr txBox="1"/>
          <p:nvPr/>
        </p:nvSpPr>
        <p:spPr>
          <a:xfrm>
            <a:off x="971550" y="546100"/>
            <a:ext cx="7343775" cy="1538288"/>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dirty="0" smtClean="0">
              <a:latin typeface="Verdana" pitchFamily="34" charset="0"/>
            </a:endParaRPr>
          </a:p>
          <a:p>
            <a:pPr algn="ctr" eaLnBrk="1" hangingPunct="1">
              <a:defRPr/>
            </a:pPr>
            <a:r>
              <a:rPr lang="tr-TR" altLang="tr-TR" sz="1400" b="1" dirty="0" smtClean="0">
                <a:latin typeface="Verdana" pitchFamily="34" charset="0"/>
              </a:rPr>
              <a:t>Öğrencilerin ve ailelerinin grup taraması ve bireysel incelemelerde seçilmemelerinden kaynaklı olumsuzluklar yaşamamaları için hem aday göstermelerinde hem de gözlem formlarını doldururken gerekli hassasiyetin (kişisel gizlilik) gösterilmesi sürecin sağlıklı işlemesi açısından önemlidir. </a:t>
            </a:r>
          </a:p>
          <a:p>
            <a:pPr algn="ctr" eaLnBrk="1" hangingPunct="1">
              <a:defRPr/>
            </a:pPr>
            <a:endParaRPr lang="tr-TR" altLang="tr-TR" sz="1200" b="1" dirty="0" smtClean="0">
              <a:latin typeface="Verdana" pitchFamily="34" charset="0"/>
            </a:endParaRPr>
          </a:p>
        </p:txBody>
      </p:sp>
      <p:sp>
        <p:nvSpPr>
          <p:cNvPr id="12" name="Dikdörtgen 11"/>
          <p:cNvSpPr/>
          <p:nvPr/>
        </p:nvSpPr>
        <p:spPr>
          <a:xfrm>
            <a:off x="389120" y="4831330"/>
            <a:ext cx="345904"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8</a:t>
            </a:r>
          </a:p>
        </p:txBody>
      </p:sp>
      <p:sp>
        <p:nvSpPr>
          <p:cNvPr id="16"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Slayt Numarası Yer Tutucusu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EB23B682-6812-472B-B65D-06868EB8AD72}" type="slidenum">
              <a:rPr lang="en-US" altLang="tr-TR" sz="1400" smtClean="0">
                <a:latin typeface="Verdana" pitchFamily="34" charset="0"/>
              </a:rPr>
              <a:pPr eaLnBrk="1" hangingPunct="1">
                <a:spcBef>
                  <a:spcPct val="0"/>
                </a:spcBef>
                <a:buFontTx/>
                <a:buNone/>
              </a:pPr>
              <a:t>53</a:t>
            </a:fld>
            <a:endParaRPr lang="en-US" altLang="tr-TR" sz="1400" smtClean="0">
              <a:latin typeface="Verdana" pitchFamily="34" charset="0"/>
            </a:endParaRPr>
          </a:p>
        </p:txBody>
      </p:sp>
      <p:sp>
        <p:nvSpPr>
          <p:cNvPr id="17" name="Metin kutusu 16"/>
          <p:cNvSpPr txBox="1"/>
          <p:nvPr/>
        </p:nvSpPr>
        <p:spPr>
          <a:xfrm>
            <a:off x="1258888" y="2238375"/>
            <a:ext cx="7516812" cy="89217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latin typeface="Verdana" pitchFamily="34" charset="0"/>
            </a:endParaRPr>
          </a:p>
          <a:p>
            <a:pPr algn="ctr" eaLnBrk="1" hangingPunct="1">
              <a:defRPr/>
            </a:pPr>
            <a:r>
              <a:rPr lang="tr-TR" altLang="tr-TR" sz="1400" b="1" smtClean="0">
                <a:latin typeface="Verdana" pitchFamily="34" charset="0"/>
              </a:rPr>
              <a:t>Grup Tarama Testi ve Bireysel Değerlendirme ile ilgili açıklamalar ve takvim ileri bir tarihte Genel Müdürlüğümüz sayfasında duyurulacaktır.</a:t>
            </a:r>
          </a:p>
          <a:p>
            <a:pPr algn="ctr" eaLnBrk="1" hangingPunct="1">
              <a:defRPr/>
            </a:pPr>
            <a:endParaRPr lang="tr-TR" altLang="tr-TR" sz="1200" b="1" smtClean="0">
              <a:latin typeface="Verdana" pitchFamily="34" charset="0"/>
            </a:endParaRPr>
          </a:p>
        </p:txBody>
      </p:sp>
      <p:sp>
        <p:nvSpPr>
          <p:cNvPr id="18" name="Metin kutusu 17"/>
          <p:cNvSpPr txBox="1"/>
          <p:nvPr/>
        </p:nvSpPr>
        <p:spPr>
          <a:xfrm>
            <a:off x="1214438" y="4435475"/>
            <a:ext cx="7561262" cy="92392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p>
          <a:p>
            <a:pPr algn="ctr" eaLnBrk="1" hangingPunct="1">
              <a:defRPr/>
            </a:pPr>
            <a:r>
              <a:rPr lang="tr-TR" altLang="tr-TR" sz="1400" b="1" smtClean="0">
                <a:latin typeface="Verdana" pitchFamily="34" charset="0"/>
              </a:rPr>
              <a:t>Grup testi sonrası  ilan edilen öğrenciler yetenek alanlarına göre  bireysel incelemeye alınacaktır.</a:t>
            </a:r>
          </a:p>
          <a:p>
            <a:pPr algn="ctr" eaLnBrk="1" hangingPunct="1">
              <a:defRPr/>
            </a:pPr>
            <a:endParaRPr lang="tr-TR" altLang="tr-TR" sz="1400" b="1" smtClean="0"/>
          </a:p>
        </p:txBody>
      </p:sp>
      <p:sp>
        <p:nvSpPr>
          <p:cNvPr id="19" name="Metin kutusu 18"/>
          <p:cNvSpPr txBox="1"/>
          <p:nvPr/>
        </p:nvSpPr>
        <p:spPr>
          <a:xfrm>
            <a:off x="1246188" y="3317875"/>
            <a:ext cx="7561262" cy="89217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latin typeface="Verdana" pitchFamily="34" charset="0"/>
            </a:endParaRPr>
          </a:p>
          <a:p>
            <a:pPr algn="ctr" eaLnBrk="1" hangingPunct="1">
              <a:defRPr/>
            </a:pPr>
            <a:r>
              <a:rPr lang="tr-TR" altLang="tr-TR" sz="1400" b="1" smtClean="0">
                <a:latin typeface="Verdana" pitchFamily="34" charset="0"/>
              </a:rPr>
              <a:t>Grup testi değerlendirmesi yapıldıktan sonra öğrenciler genel zihinsel yetenek, resim ve müzik yeteneklerinden ayrı ayrı sıralamaya alınacaktır.</a:t>
            </a:r>
          </a:p>
          <a:p>
            <a:pPr eaLnBrk="1" hangingPunct="1">
              <a:defRPr/>
            </a:pPr>
            <a:endParaRPr lang="tr-TR" altLang="tr-TR" sz="1200" b="1" smtClean="0">
              <a:latin typeface="Verdana" pitchFamily="34" charset="0"/>
            </a:endParaRPr>
          </a:p>
        </p:txBody>
      </p:sp>
      <p:sp>
        <p:nvSpPr>
          <p:cNvPr id="25" name="Dikdörtgen 24"/>
          <p:cNvSpPr/>
          <p:nvPr/>
        </p:nvSpPr>
        <p:spPr>
          <a:xfrm>
            <a:off x="-36512" y="3284984"/>
            <a:ext cx="1296143"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11</a:t>
            </a:r>
          </a:p>
        </p:txBody>
      </p:sp>
      <p:sp>
        <p:nvSpPr>
          <p:cNvPr id="27" name="Dikdörtgen 26"/>
          <p:cNvSpPr/>
          <p:nvPr/>
        </p:nvSpPr>
        <p:spPr>
          <a:xfrm>
            <a:off x="35496" y="2217638"/>
            <a:ext cx="1229083"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10</a:t>
            </a:r>
          </a:p>
        </p:txBody>
      </p:sp>
      <p:sp>
        <p:nvSpPr>
          <p:cNvPr id="28" name="Dikdörtgen 27"/>
          <p:cNvSpPr/>
          <p:nvPr/>
        </p:nvSpPr>
        <p:spPr>
          <a:xfrm>
            <a:off x="-103573" y="4377878"/>
            <a:ext cx="1512168"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12</a:t>
            </a:r>
          </a:p>
        </p:txBody>
      </p:sp>
      <p:sp>
        <p:nvSpPr>
          <p:cNvPr id="29" name="Metin kutusu 28"/>
          <p:cNvSpPr txBox="1"/>
          <p:nvPr/>
        </p:nvSpPr>
        <p:spPr>
          <a:xfrm>
            <a:off x="1222375" y="819150"/>
            <a:ext cx="7553325" cy="110807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tr-TR" altLang="tr-TR" sz="1200" b="1" smtClean="0">
              <a:latin typeface="Verdana" pitchFamily="34" charset="0"/>
            </a:endParaRPr>
          </a:p>
          <a:p>
            <a:pPr algn="ctr" eaLnBrk="1" hangingPunct="1">
              <a:defRPr/>
            </a:pPr>
            <a:r>
              <a:rPr lang="tr-TR" altLang="tr-TR" sz="1400" b="1" smtClean="0">
                <a:latin typeface="Verdana" pitchFamily="34" charset="0"/>
              </a:rPr>
              <a:t>Aday gösterilen öğrenciler için doldurulan «Gözlem Formları» dikkate alınarak, Grup Tarama Testine alınacak öğrenciler  Mart ayının ilk haftasında Genel Müdürlüğümüz sayfasında ilan edilecektir.</a:t>
            </a:r>
          </a:p>
          <a:p>
            <a:pPr algn="ctr" eaLnBrk="1" hangingPunct="1">
              <a:defRPr/>
            </a:pPr>
            <a:endParaRPr lang="tr-TR" altLang="tr-TR" sz="1200" b="1" smtClean="0">
              <a:latin typeface="Verdana" pitchFamily="34" charset="0"/>
            </a:endParaRPr>
          </a:p>
        </p:txBody>
      </p:sp>
      <p:sp>
        <p:nvSpPr>
          <p:cNvPr id="30" name="Dikdörtgen 29"/>
          <p:cNvSpPr/>
          <p:nvPr/>
        </p:nvSpPr>
        <p:spPr>
          <a:xfrm>
            <a:off x="562072" y="954886"/>
            <a:ext cx="345904" cy="923330"/>
          </a:xfrm>
          <a:prstGeom prst="rect">
            <a:avLst/>
          </a:prstGeom>
        </p:spPr>
        <p:txBody>
          <a:bodyPr>
            <a:spAutoFit/>
          </a:bodyPr>
          <a:lstStyle/>
          <a:p>
            <a:pPr algn="ctr">
              <a:defRPr/>
            </a:pPr>
            <a:r>
              <a:rPr lang="tr-T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9</a:t>
            </a:r>
          </a:p>
        </p:txBody>
      </p:sp>
      <p:sp>
        <p:nvSpPr>
          <p:cNvPr id="14"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836613"/>
            <a:ext cx="8569325" cy="4918075"/>
          </a:xfrm>
        </p:spPr>
        <p:txBody>
          <a:bodyPr>
            <a:normAutofit fontScale="92500" lnSpcReduction="20000"/>
          </a:bodyPr>
          <a:lstStyle/>
          <a:p>
            <a:pPr eaLnBrk="1" hangingPunct="1">
              <a:buFont typeface="Wingdings" pitchFamily="2" charset="2"/>
              <a:buNone/>
              <a:defRPr/>
            </a:pPr>
            <a:r>
              <a:rPr lang="en-US" dirty="0" smtClean="0"/>
              <a:t>   </a:t>
            </a:r>
            <a:r>
              <a:rPr lang="tr-TR" dirty="0" smtClean="0"/>
              <a:t>Öğrencinizin Özel Yetenekli Olduğunu Düşündüğünüzde:</a:t>
            </a:r>
          </a:p>
          <a:p>
            <a:pPr eaLnBrk="1" hangingPunct="1">
              <a:defRPr/>
            </a:pPr>
            <a:endParaRPr lang="tr-TR" dirty="0" smtClean="0"/>
          </a:p>
          <a:p>
            <a:pPr eaLnBrk="1" hangingPunct="1">
              <a:defRPr/>
            </a:pPr>
            <a:r>
              <a:rPr lang="tr-TR" b="1" dirty="0" err="1" smtClean="0"/>
              <a:t>Sancaktepe</a:t>
            </a:r>
            <a:r>
              <a:rPr lang="tr-TR" b="1" dirty="0" smtClean="0"/>
              <a:t> Rehberlik ve Araştırma Merkezi</a:t>
            </a:r>
            <a:endParaRPr lang="tr-TR" dirty="0"/>
          </a:p>
          <a:p>
            <a:pPr eaLnBrk="1" hangingPunct="1">
              <a:defRPr/>
            </a:pPr>
            <a:r>
              <a:rPr lang="tr-TR" sz="2000" dirty="0" smtClean="0"/>
              <a:t>Adres: Osmangazi Mah. Hilal Cad. No:59 </a:t>
            </a:r>
            <a:r>
              <a:rPr lang="tr-TR" sz="2000" dirty="0" err="1" smtClean="0"/>
              <a:t>Sancaktepe</a:t>
            </a:r>
            <a:r>
              <a:rPr lang="tr-TR" sz="2000" dirty="0" smtClean="0"/>
              <a:t> / İSTANBUL</a:t>
            </a:r>
            <a:endParaRPr lang="tr-TR" dirty="0" smtClean="0"/>
          </a:p>
          <a:p>
            <a:pPr eaLnBrk="1" hangingPunct="1">
              <a:defRPr/>
            </a:pPr>
            <a:r>
              <a:rPr lang="tr-TR" dirty="0" smtClean="0"/>
              <a:t>Telefon      : 561 36 25</a:t>
            </a:r>
            <a:endParaRPr lang="tr-TR" sz="1800" dirty="0" smtClean="0"/>
          </a:p>
          <a:p>
            <a:pPr eaLnBrk="1" hangingPunct="1">
              <a:defRPr/>
            </a:pPr>
            <a:r>
              <a:rPr lang="tr-TR" dirty="0" smtClean="0"/>
              <a:t>Belgegeçer : 561 36 85</a:t>
            </a:r>
          </a:p>
          <a:p>
            <a:pPr eaLnBrk="1" hangingPunct="1">
              <a:defRPr/>
            </a:pPr>
            <a:r>
              <a:rPr lang="tr-TR" dirty="0" smtClean="0"/>
              <a:t>e-Posta      : </a:t>
            </a:r>
            <a:r>
              <a:rPr lang="tr-TR" b="1" dirty="0" smtClean="0">
                <a:hlinkClick r:id="rId3"/>
              </a:rPr>
              <a:t>973505@meb.k12.tr</a:t>
            </a:r>
            <a:r>
              <a:rPr lang="tr-TR" b="1" dirty="0" smtClean="0"/>
              <a:t> </a:t>
            </a:r>
          </a:p>
          <a:p>
            <a:pPr marL="109728" indent="0" eaLnBrk="1" hangingPunct="1">
              <a:buFontTx/>
              <a:buNone/>
              <a:defRPr/>
            </a:pPr>
            <a:r>
              <a:rPr lang="tr-TR" b="1" dirty="0" smtClean="0">
                <a:solidFill>
                  <a:schemeClr val="accent1">
                    <a:lumMod val="50000"/>
                  </a:schemeClr>
                </a:solidFill>
              </a:rPr>
              <a:t>                      </a:t>
            </a:r>
            <a:r>
              <a:rPr lang="tr-TR" b="1" u="sng" dirty="0" smtClean="0">
                <a:solidFill>
                  <a:schemeClr val="accent1">
                    <a:lumMod val="50000"/>
                  </a:schemeClr>
                </a:solidFill>
                <a:hlinkClick r:id="rId4"/>
              </a:rPr>
              <a:t>sancakteperam@gmail.com</a:t>
            </a:r>
            <a:endParaRPr lang="tr-TR" b="1" u="sng" dirty="0" smtClean="0">
              <a:solidFill>
                <a:schemeClr val="accent1">
                  <a:lumMod val="50000"/>
                </a:schemeClr>
              </a:solidFill>
            </a:endParaRPr>
          </a:p>
          <a:p>
            <a:pPr marL="109728" indent="0" eaLnBrk="1" hangingPunct="1">
              <a:buFontTx/>
              <a:buNone/>
              <a:defRPr/>
            </a:pPr>
            <a:endParaRPr lang="tr-TR" b="1" u="sng" dirty="0" smtClean="0">
              <a:solidFill>
                <a:schemeClr val="accent1">
                  <a:lumMod val="50000"/>
                </a:schemeClr>
              </a:solidFill>
            </a:endParaRPr>
          </a:p>
          <a:p>
            <a:pPr marL="109728" indent="0" eaLnBrk="1" hangingPunct="1">
              <a:buFontTx/>
              <a:buNone/>
              <a:defRPr/>
            </a:pPr>
            <a:r>
              <a:rPr lang="tr-TR" b="1" dirty="0" smtClean="0"/>
              <a:t>                                        İletişim kurabilirsiniz.</a:t>
            </a:r>
          </a:p>
          <a:p>
            <a:pPr eaLnBrk="1" hangingPunct="1">
              <a:defRPr/>
            </a:pPr>
            <a:endParaRPr lang="tr-TR" dirty="0"/>
          </a:p>
        </p:txBody>
      </p:sp>
      <p:sp>
        <p:nvSpPr>
          <p:cNvPr id="56323"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65F29A2C-8CF0-4F26-88C2-00D682839077}" type="slidenum">
              <a:rPr lang="en-US" altLang="tr-TR" sz="1400" smtClean="0"/>
              <a:pPr eaLnBrk="1" hangingPunct="1">
                <a:spcBef>
                  <a:spcPct val="0"/>
                </a:spcBef>
                <a:buFontTx/>
                <a:buNone/>
              </a:pPr>
              <a:t>54</a:t>
            </a:fld>
            <a:endParaRPr lang="en-US" altLang="tr-TR" sz="1400"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61975"/>
          </a:xfrm>
        </p:spPr>
        <p:txBody>
          <a:bodyPr>
            <a:normAutofit fontScale="90000"/>
          </a:bodyPr>
          <a:lstStyle/>
          <a:p>
            <a:pPr eaLnBrk="1" fontAlgn="auto" hangingPunct="1">
              <a:spcAft>
                <a:spcPts val="0"/>
              </a:spcAft>
              <a:defRPr/>
            </a:pPr>
            <a:r>
              <a:rPr lang="tr-TR" sz="3200" b="1" dirty="0" smtClean="0">
                <a:solidFill>
                  <a:schemeClr val="accent1">
                    <a:lumMod val="75000"/>
                  </a:schemeClr>
                </a:solidFill>
              </a:rPr>
              <a:t>Kaynakça</a:t>
            </a:r>
            <a:endParaRPr lang="tr-TR" sz="3200" b="1" dirty="0">
              <a:solidFill>
                <a:schemeClr val="accent1">
                  <a:lumMod val="75000"/>
                </a:schemeClr>
              </a:solidFill>
            </a:endParaRPr>
          </a:p>
        </p:txBody>
      </p:sp>
      <p:sp>
        <p:nvSpPr>
          <p:cNvPr id="3" name="2 İçerik Yer Tutucusu"/>
          <p:cNvSpPr>
            <a:spLocks noGrp="1"/>
          </p:cNvSpPr>
          <p:nvPr>
            <p:ph idx="1"/>
          </p:nvPr>
        </p:nvSpPr>
        <p:spPr>
          <a:xfrm>
            <a:off x="179388" y="836613"/>
            <a:ext cx="8640762" cy="5637212"/>
          </a:xfrm>
        </p:spPr>
        <p:txBody>
          <a:bodyPr>
            <a:normAutofit/>
          </a:bodyPr>
          <a:lstStyle/>
          <a:p>
            <a:pPr eaLnBrk="1" hangingPunct="1">
              <a:defRPr/>
            </a:pPr>
            <a:r>
              <a:rPr lang="tr-TR" sz="1700" dirty="0" smtClean="0"/>
              <a:t>Ataman, A. “Üstün Zekâlı Çocuklara Anababaları ve Öğretmenleri Nasıl Yardımcı Olabilir”, </a:t>
            </a:r>
            <a:r>
              <a:rPr lang="tr-TR" sz="1700" dirty="0" smtClean="0">
                <a:hlinkClick r:id="rId3"/>
              </a:rPr>
              <a:t>http://dergiler.ankara.edu.tr/dergiler/40/509/6241.pdf</a:t>
            </a:r>
            <a:r>
              <a:rPr lang="tr-TR" sz="1700" dirty="0" smtClean="0"/>
              <a:t>, (Ocak 2015)</a:t>
            </a:r>
          </a:p>
          <a:p>
            <a:pPr eaLnBrk="1" hangingPunct="1">
              <a:defRPr/>
            </a:pPr>
            <a:r>
              <a:rPr lang="tr-TR" sz="1700" dirty="0" smtClean="0"/>
              <a:t>Ataman, A. “</a:t>
            </a:r>
            <a:r>
              <a:rPr lang="tr-TR" sz="1700" b="1" dirty="0" smtClean="0"/>
              <a:t>Üstün Zekâlılar veÜstün Yetenekliler” </a:t>
            </a:r>
            <a:r>
              <a:rPr lang="tr-TR" sz="1700" dirty="0" smtClean="0"/>
              <a:t>Anadolu </a:t>
            </a:r>
            <a:r>
              <a:rPr lang="tr-TR" sz="1700" dirty="0" err="1" smtClean="0"/>
              <a:t>Üniv</a:t>
            </a:r>
            <a:r>
              <a:rPr lang="tr-TR" sz="1700" dirty="0" smtClean="0"/>
              <a:t>. Açık Öğretim Fak. Ders Notları Ünite 11, </a:t>
            </a:r>
          </a:p>
          <a:p>
            <a:pPr eaLnBrk="1" hangingPunct="1">
              <a:defRPr/>
            </a:pPr>
            <a:r>
              <a:rPr lang="tr-TR" sz="1700" dirty="0"/>
              <a:t>ENÇ </a:t>
            </a:r>
            <a:r>
              <a:rPr lang="tr-TR" sz="1700" dirty="0" err="1"/>
              <a:t>Mitat</a:t>
            </a:r>
            <a:r>
              <a:rPr lang="tr-TR" sz="1700" dirty="0"/>
              <a:t>, (1979), Üstün Beyinli Gücü, Ankara: A.Ü. Eğitim Fakültesi Yayınları.</a:t>
            </a:r>
            <a:endParaRPr lang="tr-TR" sz="1700" dirty="0" smtClean="0"/>
          </a:p>
          <a:p>
            <a:pPr eaLnBrk="1" hangingPunct="1">
              <a:defRPr/>
            </a:pPr>
            <a:r>
              <a:rPr lang="tr-TR" sz="1700" dirty="0" smtClean="0"/>
              <a:t>MEB Bilim ve Sanat Merkezleri Yönergesi, 2593 Ayılı Tebliğler Dergisi</a:t>
            </a:r>
          </a:p>
          <a:p>
            <a:pPr eaLnBrk="1" hangingPunct="1">
              <a:defRPr/>
            </a:pPr>
            <a:r>
              <a:rPr lang="tr-TR" sz="1700" dirty="0" smtClean="0"/>
              <a:t>Milli Eğitim Bakanlığı Özel Eğitim Hizmetleri Yönetmeliği, 31.05.2006 tarih ve 26184 sayılı Resmî Gazete.</a:t>
            </a:r>
          </a:p>
          <a:p>
            <a:pPr eaLnBrk="1" hangingPunct="1">
              <a:defRPr/>
            </a:pPr>
            <a:r>
              <a:rPr lang="tr-TR" sz="1700" dirty="0" smtClean="0">
                <a:hlinkClick r:id="rId4"/>
              </a:rPr>
              <a:t>http://www.orgm.meb.gov.tr/</a:t>
            </a:r>
            <a:r>
              <a:rPr lang="tr-TR" sz="1700" dirty="0" smtClean="0"/>
              <a:t> </a:t>
            </a:r>
            <a:r>
              <a:rPr lang="tr-TR" sz="1400" dirty="0" smtClean="0"/>
              <a:t>(Özel Eğitim ve Rehberlik Hizmetleri Genel Müdürlüğü)</a:t>
            </a:r>
          </a:p>
          <a:p>
            <a:pPr marL="0" indent="0" eaLnBrk="1" fontAlgn="auto" hangingPunct="1">
              <a:spcAft>
                <a:spcPts val="0"/>
              </a:spcAft>
              <a:buFontTx/>
              <a:buNone/>
              <a:defRPr/>
            </a:pPr>
            <a:endParaRPr lang="tr-TR" sz="2000" dirty="0" smtClean="0"/>
          </a:p>
        </p:txBody>
      </p:sp>
      <p:sp>
        <p:nvSpPr>
          <p:cNvPr id="57348" name="Slayt Numarası Yer Tutucusu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6B514DB-F099-44D0-AA2D-9E3398FD7695}" type="slidenum">
              <a:rPr lang="en-US" altLang="tr-TR" sz="1400" smtClean="0"/>
              <a:pPr eaLnBrk="1" hangingPunct="1">
                <a:spcBef>
                  <a:spcPct val="0"/>
                </a:spcBef>
                <a:buFontTx/>
                <a:buNone/>
              </a:pPr>
              <a:t>55</a:t>
            </a:fld>
            <a:endParaRPr lang="en-US" altLang="tr-TR" sz="1400" smtClean="0"/>
          </a:p>
        </p:txBody>
      </p:sp>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908720"/>
            <a:ext cx="8568952" cy="4752528"/>
          </a:xfrm>
          <a:extLst/>
        </p:spPr>
        <p:txBody>
          <a:bodyPr>
            <a:normAutofit lnSpcReduction="10000"/>
          </a:bodyPr>
          <a:lstStyle/>
          <a:p>
            <a:pPr marL="109728" indent="0" eaLnBrk="1" hangingPunct="1">
              <a:lnSpc>
                <a:spcPct val="200000"/>
              </a:lnSpc>
              <a:buFontTx/>
              <a:buNone/>
              <a:defRPr/>
            </a:pPr>
            <a:r>
              <a:rPr lang="tr-TR" sz="3600" b="1" dirty="0">
                <a:effectLst>
                  <a:outerShdw blurRad="38100" dist="38100" dir="2700000" algn="tl">
                    <a:srgbClr val="000000">
                      <a:alpha val="43137"/>
                    </a:srgbClr>
                  </a:outerShdw>
                </a:effectLst>
              </a:rPr>
              <a:t>Özel Yetenek</a:t>
            </a:r>
          </a:p>
          <a:p>
            <a:pPr marL="914400" lvl="3" indent="0" eaLnBrk="1" hangingPunct="1">
              <a:lnSpc>
                <a:spcPct val="200000"/>
              </a:lnSpc>
              <a:buFontTx/>
              <a:buNone/>
              <a:defRPr/>
            </a:pPr>
            <a:r>
              <a:rPr lang="tr-TR" sz="3600" b="1" dirty="0" smtClean="0">
                <a:effectLst>
                  <a:outerShdw blurRad="38100" dist="38100" dir="2700000" algn="tl">
                    <a:srgbClr val="000000">
                      <a:alpha val="43137"/>
                    </a:srgbClr>
                  </a:outerShdw>
                </a:effectLst>
              </a:rPr>
              <a:t>		Yaratıcılık</a:t>
            </a:r>
            <a:endParaRPr lang="tr-TR" sz="3600" b="1" dirty="0">
              <a:effectLst>
                <a:outerShdw blurRad="38100" dist="38100" dir="2700000" algn="tl">
                  <a:srgbClr val="000000">
                    <a:alpha val="43137"/>
                  </a:srgbClr>
                </a:outerShdw>
              </a:effectLst>
            </a:endParaRPr>
          </a:p>
          <a:p>
            <a:pPr marL="1828800" lvl="7" indent="0">
              <a:lnSpc>
                <a:spcPct val="200000"/>
              </a:lnSpc>
              <a:buFontTx/>
              <a:buNone/>
              <a:defRPr/>
            </a:pPr>
            <a:r>
              <a:rPr lang="tr-TR" sz="3600" b="1" dirty="0" smtClean="0">
                <a:effectLst>
                  <a:outerShdw blurRad="38100" dist="38100" dir="2700000" algn="tl">
                    <a:srgbClr val="000000">
                      <a:alpha val="43137"/>
                    </a:srgbClr>
                  </a:outerShdw>
                </a:effectLst>
              </a:rPr>
              <a:t>			Motivasyon</a:t>
            </a:r>
          </a:p>
          <a:p>
            <a:pPr marL="1828800" lvl="7" indent="0">
              <a:lnSpc>
                <a:spcPct val="200000"/>
              </a:lnSpc>
              <a:buFontTx/>
              <a:buNone/>
              <a:defRPr/>
            </a:pPr>
            <a:r>
              <a:rPr lang="tr-TR" sz="3600" b="1" dirty="0" smtClean="0">
                <a:solidFill>
                  <a:srgbClr val="C00000"/>
                </a:solidFill>
                <a:effectLst>
                  <a:outerShdw blurRad="38100" dist="38100" dir="2700000" algn="tl">
                    <a:srgbClr val="000000">
                      <a:alpha val="43137"/>
                    </a:srgbClr>
                  </a:outerShdw>
                </a:effectLst>
              </a:rPr>
              <a:t>		   Nasıl Gözlemlenir?</a:t>
            </a:r>
            <a:endParaRPr lang="tr-TR" sz="3600" b="1" dirty="0">
              <a:solidFill>
                <a:srgbClr val="C00000"/>
              </a:solidFill>
              <a:effectLst>
                <a:outerShdw blurRad="38100" dist="38100" dir="2700000" algn="tl">
                  <a:srgbClr val="000000">
                    <a:alpha val="43137"/>
                  </a:srgbClr>
                </a:outerShdw>
              </a:effectLst>
            </a:endParaRPr>
          </a:p>
        </p:txBody>
      </p:sp>
      <p:sp>
        <p:nvSpPr>
          <p:cNvPr id="7171" name="Slayt Numarası Yer Tutucusu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C10B588-4DB9-45FB-8C14-DBBA3D2D697F}" type="slidenum">
              <a:rPr lang="en-US" altLang="tr-TR" sz="1400" smtClean="0"/>
              <a:pPr eaLnBrk="1" hangingPunct="1">
                <a:spcBef>
                  <a:spcPct val="0"/>
                </a:spcBef>
                <a:buFontTx/>
                <a:buNone/>
              </a:pPr>
              <a:t>6</a:t>
            </a:fld>
            <a:endParaRPr lang="en-US" altLang="tr-TR" sz="1400" smtClean="0"/>
          </a:p>
        </p:txBody>
      </p:sp>
      <p:pic>
        <p:nvPicPr>
          <p:cNvPr id="7172"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12239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3" name="1 Başlık"/>
          <p:cNvSpPr>
            <a:spLocks noGrp="1"/>
          </p:cNvSpPr>
          <p:nvPr>
            <p:ph type="title"/>
          </p:nvPr>
        </p:nvSpPr>
        <p:spPr>
          <a:xfrm>
            <a:off x="1476375" y="188913"/>
            <a:ext cx="7610475" cy="1030287"/>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Özel Yetenek</a:t>
            </a:r>
          </a:p>
        </p:txBody>
      </p:sp>
      <p:sp>
        <p:nvSpPr>
          <p:cNvPr id="8195" name="2 İçerik Yer Tutucusu"/>
          <p:cNvSpPr>
            <a:spLocks noGrp="1"/>
          </p:cNvSpPr>
          <p:nvPr>
            <p:ph idx="1"/>
          </p:nvPr>
        </p:nvSpPr>
        <p:spPr>
          <a:xfrm>
            <a:off x="250825" y="1458913"/>
            <a:ext cx="6049963" cy="5138737"/>
          </a:xfrm>
        </p:spPr>
        <p:txBody>
          <a:bodyPr/>
          <a:lstStyle/>
          <a:p>
            <a:pPr algn="just" eaLnBrk="1" hangingPunct="1">
              <a:lnSpc>
                <a:spcPct val="150000"/>
              </a:lnSpc>
            </a:pPr>
            <a:r>
              <a:rPr lang="tr-TR" altLang="tr-TR" sz="2000" smtClean="0">
                <a:latin typeface="Verdana" pitchFamily="34" charset="0"/>
              </a:rPr>
              <a:t>Yüksek düzeyde soyut düşünebilme</a:t>
            </a:r>
          </a:p>
          <a:p>
            <a:pPr algn="just" eaLnBrk="1" hangingPunct="1">
              <a:lnSpc>
                <a:spcPct val="150000"/>
              </a:lnSpc>
            </a:pPr>
            <a:r>
              <a:rPr lang="tr-TR" altLang="tr-TR" sz="2000" smtClean="0">
                <a:latin typeface="Verdana" pitchFamily="34" charset="0"/>
              </a:rPr>
              <a:t>Sözel ve sayısal mantık yürütme</a:t>
            </a:r>
          </a:p>
          <a:p>
            <a:pPr algn="just" eaLnBrk="1" hangingPunct="1">
              <a:lnSpc>
                <a:spcPct val="150000"/>
              </a:lnSpc>
            </a:pPr>
            <a:r>
              <a:rPr lang="tr-TR" altLang="tr-TR" sz="2000" smtClean="0">
                <a:latin typeface="Verdana" pitchFamily="34" charset="0"/>
              </a:rPr>
              <a:t>Uzamsal ilişkiler, bellek ve sözcük akıcılığı</a:t>
            </a:r>
          </a:p>
          <a:p>
            <a:pPr algn="just" eaLnBrk="1" hangingPunct="1">
              <a:lnSpc>
                <a:spcPct val="150000"/>
              </a:lnSpc>
            </a:pPr>
            <a:r>
              <a:rPr lang="tr-TR" altLang="tr-TR" sz="2000" smtClean="0">
                <a:latin typeface="Verdana" pitchFamily="34" charset="0"/>
              </a:rPr>
              <a:t>Yeni durumlara uyum gösterme ve yön verme</a:t>
            </a:r>
          </a:p>
          <a:p>
            <a:pPr algn="just" eaLnBrk="1" hangingPunct="1">
              <a:lnSpc>
                <a:spcPct val="150000"/>
              </a:lnSpc>
            </a:pPr>
            <a:r>
              <a:rPr lang="tr-TR" altLang="tr-TR" sz="2000" smtClean="0">
                <a:latin typeface="Verdana" pitchFamily="34" charset="0"/>
              </a:rPr>
              <a:t>Bilgilerin hızlı, sağlıklı ve seçici olarak hatırlanması</a:t>
            </a:r>
          </a:p>
          <a:p>
            <a:pPr algn="just" eaLnBrk="1" hangingPunct="1">
              <a:lnSpc>
                <a:spcPct val="150000"/>
              </a:lnSpc>
            </a:pPr>
            <a:r>
              <a:rPr lang="tr-TR" altLang="tr-TR" sz="2000" smtClean="0">
                <a:latin typeface="Verdana" pitchFamily="34" charset="0"/>
              </a:rPr>
              <a:t>Genel yeteneklerin çeşitli birleşimlerini sanat, liderlik, yönetim gibi performans alanlarına uygulayabilme kapasitesi</a:t>
            </a:r>
          </a:p>
          <a:p>
            <a:pPr eaLnBrk="1" hangingPunct="1"/>
            <a:endParaRPr lang="tr-TR" altLang="tr-TR" sz="2000" smtClean="0">
              <a:latin typeface="Verdana" pitchFamily="34" charset="0"/>
            </a:endParaRPr>
          </a:p>
        </p:txBody>
      </p:sp>
      <p:sp>
        <p:nvSpPr>
          <p:cNvPr id="8196"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713B24B9-BAFA-44EB-9B06-961E5EBDC0E8}"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7</a:t>
            </a:fld>
            <a:endParaRPr lang="en-US" altLang="tr-TR" sz="1400" smtClean="0">
              <a:latin typeface="Georgia" pitchFamily="18" charset="0"/>
              <a:ea typeface="ヒラギノ明朝 ProN W3"/>
              <a:cs typeface="ヒラギノ明朝 ProN W3"/>
              <a:sym typeface="Georgia" pitchFamily="18" charset="0"/>
            </a:endParaRPr>
          </a:p>
        </p:txBody>
      </p:sp>
      <p:pic>
        <p:nvPicPr>
          <p:cNvPr id="44036" name="Picture 5" descr="C:\Users\Bkoerdhgm TEKNIKODA\Desktop\bilsem\raising-gifted-children.jpg"/>
          <p:cNvPicPr>
            <a:picLocks noChangeAspect="1" noChangeArrowheads="1"/>
          </p:cNvPicPr>
          <p:nvPr/>
        </p:nvPicPr>
        <p:blipFill>
          <a:blip r:embed="rId3" cstate="print"/>
          <a:srcRect/>
          <a:stretch>
            <a:fillRect/>
          </a:stretch>
        </p:blipFill>
        <p:spPr bwMode="auto">
          <a:xfrm>
            <a:off x="6300357" y="1412776"/>
            <a:ext cx="2591692" cy="3882959"/>
          </a:xfrm>
          <a:prstGeom prst="rect">
            <a:avLst/>
          </a:prstGeom>
          <a:noFill/>
          <a:ln w="9525">
            <a:noFill/>
            <a:miter lim="800000"/>
            <a:headEnd/>
            <a:tailEnd/>
          </a:ln>
          <a:effectLst>
            <a:reflection endPos="35000" dist="38100" dir="5400000" sy="-100000" algn="bl" rotWithShape="0"/>
          </a:effectLst>
        </p:spPr>
      </p:pic>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7" name="1 Başlık"/>
          <p:cNvSpPr>
            <a:spLocks noGrp="1"/>
          </p:cNvSpPr>
          <p:nvPr>
            <p:ph type="title"/>
          </p:nvPr>
        </p:nvSpPr>
        <p:spPr>
          <a:xfrm>
            <a:off x="1343025" y="188913"/>
            <a:ext cx="7497763" cy="936625"/>
          </a:xfrm>
        </p:spPr>
        <p:txBody>
          <a:bodyPr/>
          <a:lstStyle/>
          <a:p>
            <a:pPr eaLnBrk="1" hangingPunct="1">
              <a:defRPr/>
            </a:pPr>
            <a:r>
              <a:rPr lang="tr-TR" sz="2800" b="1" dirty="0" smtClean="0">
                <a:solidFill>
                  <a:schemeClr val="tx1"/>
                </a:solidFill>
                <a:effectLst>
                  <a:outerShdw blurRad="38100" dist="38100" dir="2700000" algn="tl">
                    <a:srgbClr val="000000">
                      <a:alpha val="43137"/>
                    </a:srgbClr>
                  </a:outerShdw>
                </a:effectLst>
                <a:latin typeface="Verdana" pitchFamily="34" charset="0"/>
              </a:rPr>
              <a:t>Yaratıcılık</a:t>
            </a:r>
          </a:p>
        </p:txBody>
      </p:sp>
      <p:sp>
        <p:nvSpPr>
          <p:cNvPr id="9219" name="2 İçerik Yer Tutucusu"/>
          <p:cNvSpPr>
            <a:spLocks noGrp="1"/>
          </p:cNvSpPr>
          <p:nvPr>
            <p:ph idx="1"/>
          </p:nvPr>
        </p:nvSpPr>
        <p:spPr>
          <a:xfrm>
            <a:off x="250825" y="1484313"/>
            <a:ext cx="4654550" cy="4608512"/>
          </a:xfrm>
        </p:spPr>
        <p:txBody>
          <a:bodyPr/>
          <a:lstStyle/>
          <a:p>
            <a:pPr eaLnBrk="1" hangingPunct="1">
              <a:lnSpc>
                <a:spcPct val="150000"/>
              </a:lnSpc>
            </a:pPr>
            <a:r>
              <a:rPr lang="tr-TR" altLang="tr-TR" sz="2000" smtClean="0">
                <a:latin typeface="Verdana" pitchFamily="34" charset="0"/>
              </a:rPr>
              <a:t>Düşüncelerin </a:t>
            </a:r>
            <a:r>
              <a:rPr lang="tr-TR" altLang="tr-TR" sz="2000" b="1" smtClean="0">
                <a:latin typeface="Verdana" pitchFamily="34" charset="0"/>
              </a:rPr>
              <a:t>akıcı, esnek ve özgün</a:t>
            </a:r>
            <a:r>
              <a:rPr lang="tr-TR" altLang="tr-TR" sz="2000" smtClean="0">
                <a:latin typeface="Verdana" pitchFamily="34" charset="0"/>
              </a:rPr>
              <a:t> olması</a:t>
            </a:r>
          </a:p>
          <a:p>
            <a:pPr eaLnBrk="1" hangingPunct="1">
              <a:lnSpc>
                <a:spcPct val="150000"/>
              </a:lnSpc>
            </a:pPr>
            <a:r>
              <a:rPr lang="tr-TR" altLang="tr-TR" sz="2000" b="1" smtClean="0">
                <a:latin typeface="Verdana" pitchFamily="34" charset="0"/>
              </a:rPr>
              <a:t>Deneyime açık </a:t>
            </a:r>
            <a:r>
              <a:rPr lang="tr-TR" altLang="tr-TR" sz="2000" smtClean="0">
                <a:latin typeface="Verdana" pitchFamily="34" charset="0"/>
              </a:rPr>
              <a:t>olma</a:t>
            </a:r>
          </a:p>
          <a:p>
            <a:pPr eaLnBrk="1" hangingPunct="1">
              <a:lnSpc>
                <a:spcPct val="150000"/>
              </a:lnSpc>
            </a:pPr>
            <a:r>
              <a:rPr lang="tr-TR" altLang="tr-TR" sz="2000" smtClean="0">
                <a:latin typeface="Verdana" pitchFamily="34" charset="0"/>
              </a:rPr>
              <a:t>Başkalarının düşünce ve ürünlerindeki </a:t>
            </a:r>
            <a:r>
              <a:rPr lang="tr-TR" altLang="tr-TR" sz="2000" b="1" smtClean="0">
                <a:latin typeface="Verdana" pitchFamily="34" charset="0"/>
              </a:rPr>
              <a:t>yeniliğe ve değişikliğe karşı alıcı </a:t>
            </a:r>
            <a:r>
              <a:rPr lang="tr-TR" altLang="tr-TR" sz="2000" smtClean="0">
                <a:latin typeface="Verdana" pitchFamily="34" charset="0"/>
              </a:rPr>
              <a:t>olma</a:t>
            </a:r>
          </a:p>
          <a:p>
            <a:pPr eaLnBrk="1" hangingPunct="1">
              <a:lnSpc>
                <a:spcPct val="150000"/>
              </a:lnSpc>
            </a:pPr>
            <a:r>
              <a:rPr lang="tr-TR" altLang="tr-TR" sz="2000" smtClean="0">
                <a:latin typeface="Verdana" pitchFamily="34" charset="0"/>
              </a:rPr>
              <a:t>Ayrıntıya, düşünce ve maddelerin estetik niteliklerine </a:t>
            </a:r>
            <a:r>
              <a:rPr lang="tr-TR" altLang="tr-TR" sz="2000" b="1" smtClean="0">
                <a:latin typeface="Verdana" pitchFamily="34" charset="0"/>
              </a:rPr>
              <a:t>duyarlı </a:t>
            </a:r>
            <a:r>
              <a:rPr lang="tr-TR" altLang="tr-TR" sz="2000" smtClean="0">
                <a:latin typeface="Verdana" pitchFamily="34" charset="0"/>
              </a:rPr>
              <a:t>olma</a:t>
            </a:r>
          </a:p>
          <a:p>
            <a:pPr eaLnBrk="1" hangingPunct="1">
              <a:lnSpc>
                <a:spcPct val="150000"/>
              </a:lnSpc>
            </a:pPr>
            <a:endParaRPr lang="tr-TR" altLang="tr-TR" sz="2000" smtClean="0">
              <a:latin typeface="Verdana" pitchFamily="34" charset="0"/>
            </a:endParaRPr>
          </a:p>
        </p:txBody>
      </p:sp>
      <p:sp>
        <p:nvSpPr>
          <p:cNvPr id="9220"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0B90D448-537E-43DA-82E1-88740E2B108A}"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8</a:t>
            </a:fld>
            <a:endParaRPr lang="en-US" altLang="tr-TR" sz="1400" smtClean="0">
              <a:latin typeface="Georgia" pitchFamily="18" charset="0"/>
              <a:ea typeface="ヒラギノ明朝 ProN W3"/>
              <a:cs typeface="ヒラギノ明朝 ProN W3"/>
              <a:sym typeface="Georgia" pitchFamily="18" charset="0"/>
            </a:endParaRPr>
          </a:p>
        </p:txBody>
      </p:sp>
      <p:pic>
        <p:nvPicPr>
          <p:cNvPr id="9221" name="Picture 5" descr="C:\Users\Bkoerdhgm TEKNIKODA\Desktop\bilsem\trabzonbilsem_kamp_2011_1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1628775"/>
            <a:ext cx="39354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1 Başlık"/>
          <p:cNvSpPr>
            <a:spLocks noGrp="1"/>
          </p:cNvSpPr>
          <p:nvPr>
            <p:ph type="title"/>
          </p:nvPr>
        </p:nvSpPr>
        <p:spPr>
          <a:xfrm>
            <a:off x="1436688" y="188913"/>
            <a:ext cx="7550150" cy="1146175"/>
          </a:xfrm>
        </p:spPr>
        <p:txBody>
          <a:bodyPr/>
          <a:lstStyle/>
          <a:p>
            <a:pPr eaLnBrk="1" hangingPunct="1"/>
            <a:r>
              <a:rPr lang="tr-TR" altLang="tr-TR" sz="2800" b="1" smtClean="0">
                <a:solidFill>
                  <a:schemeClr val="tx1"/>
                </a:solidFill>
                <a:latin typeface="Verdana" pitchFamily="34" charset="0"/>
              </a:rPr>
              <a:t>Motivasyon</a:t>
            </a:r>
          </a:p>
        </p:txBody>
      </p:sp>
      <p:sp>
        <p:nvSpPr>
          <p:cNvPr id="46082" name="2 İçerik Yer Tutucusu"/>
          <p:cNvSpPr>
            <a:spLocks noGrp="1"/>
          </p:cNvSpPr>
          <p:nvPr>
            <p:ph idx="1"/>
          </p:nvPr>
        </p:nvSpPr>
        <p:spPr>
          <a:xfrm>
            <a:off x="323850" y="1549400"/>
            <a:ext cx="8229600" cy="4608513"/>
          </a:xfrm>
        </p:spPr>
        <p:txBody>
          <a:bodyPr/>
          <a:lstStyle/>
          <a:p>
            <a:pPr eaLnBrk="1" hangingPunct="1">
              <a:defRPr/>
            </a:pPr>
            <a:r>
              <a:rPr lang="tr-TR" sz="2000" dirty="0" smtClean="0">
                <a:latin typeface="Verdana" pitchFamily="34" charset="0"/>
              </a:rPr>
              <a:t>Belirli bir problem veya  çalışma alanına  karşı yüksek düzeyde </a:t>
            </a:r>
            <a:r>
              <a:rPr lang="tr-TR" sz="2000" b="1" dirty="0" smtClean="0">
                <a:latin typeface="Verdana" pitchFamily="34" charset="0"/>
              </a:rPr>
              <a:t>ilgi, heves, hayranlık, bağlılık duyma </a:t>
            </a:r>
            <a:r>
              <a:rPr lang="tr-TR" sz="2000" dirty="0" smtClean="0">
                <a:latin typeface="Verdana" pitchFamily="34" charset="0"/>
              </a:rPr>
              <a:t>kapasitesi,</a:t>
            </a:r>
          </a:p>
          <a:p>
            <a:pPr eaLnBrk="1" hangingPunct="1">
              <a:defRPr/>
            </a:pPr>
            <a:endParaRPr lang="tr-TR" sz="2000" dirty="0" smtClean="0">
              <a:latin typeface="Verdana" pitchFamily="34" charset="0"/>
            </a:endParaRPr>
          </a:p>
          <a:p>
            <a:pPr eaLnBrk="1" hangingPunct="1">
              <a:defRPr/>
            </a:pPr>
            <a:r>
              <a:rPr lang="tr-TR" sz="2000" b="1" dirty="0" smtClean="0">
                <a:latin typeface="Verdana" pitchFamily="34" charset="0"/>
              </a:rPr>
              <a:t>Azimli, sabırlı, kararlı olma, çok çalışabilme </a:t>
            </a:r>
            <a:r>
              <a:rPr lang="tr-TR" sz="2000" dirty="0" smtClean="0">
                <a:latin typeface="Verdana" pitchFamily="34" charset="0"/>
              </a:rPr>
              <a:t>ve kendini belirli bir işe </a:t>
            </a:r>
            <a:r>
              <a:rPr lang="tr-TR" sz="2000" b="1" dirty="0" smtClean="0">
                <a:latin typeface="Verdana" pitchFamily="34" charset="0"/>
              </a:rPr>
              <a:t>adayabilme</a:t>
            </a:r>
            <a:r>
              <a:rPr lang="tr-TR" sz="2000" dirty="0" smtClean="0">
                <a:latin typeface="Verdana" pitchFamily="34" charset="0"/>
              </a:rPr>
              <a:t> kapasitesi,</a:t>
            </a:r>
          </a:p>
          <a:p>
            <a:pPr eaLnBrk="1" hangingPunct="1">
              <a:buFont typeface="Georgia" pitchFamily="18" charset="0"/>
              <a:buNone/>
              <a:defRPr/>
            </a:pPr>
            <a:endParaRPr lang="tr-TR" sz="2000" dirty="0" smtClean="0">
              <a:latin typeface="Verdana" pitchFamily="34" charset="0"/>
            </a:endParaRPr>
          </a:p>
          <a:p>
            <a:pPr eaLnBrk="1" hangingPunct="1">
              <a:defRPr/>
            </a:pPr>
            <a:r>
              <a:rPr lang="tr-TR" sz="2000" dirty="0" smtClean="0">
                <a:latin typeface="Verdana" pitchFamily="34" charset="0"/>
              </a:rPr>
              <a:t>Önemli bir işin üstesinden gelebileceğine </a:t>
            </a:r>
          </a:p>
          <a:p>
            <a:pPr marL="109728" indent="0" eaLnBrk="1" hangingPunct="1">
              <a:buFontTx/>
              <a:buNone/>
              <a:defRPr/>
            </a:pPr>
            <a:r>
              <a:rPr lang="tr-TR" sz="2000" dirty="0" smtClean="0">
                <a:latin typeface="Verdana" pitchFamily="34" charset="0"/>
              </a:rPr>
              <a:t>ilişkin </a:t>
            </a:r>
            <a:r>
              <a:rPr lang="tr-TR" sz="2000" b="1" dirty="0" smtClean="0">
                <a:latin typeface="Verdana" pitchFamily="34" charset="0"/>
              </a:rPr>
              <a:t>özgüvene</a:t>
            </a:r>
            <a:r>
              <a:rPr lang="tr-TR" sz="2000" dirty="0" smtClean="0">
                <a:latin typeface="Verdana" pitchFamily="34" charset="0"/>
              </a:rPr>
              <a:t> ve </a:t>
            </a:r>
          </a:p>
          <a:p>
            <a:pPr marL="109728" indent="0" eaLnBrk="1" hangingPunct="1">
              <a:buFontTx/>
              <a:buNone/>
              <a:defRPr/>
            </a:pPr>
            <a:r>
              <a:rPr lang="tr-TR" sz="2000" b="1" dirty="0" smtClean="0">
                <a:latin typeface="Verdana" pitchFamily="34" charset="0"/>
              </a:rPr>
              <a:t>başarma güdüsüne </a:t>
            </a:r>
            <a:r>
              <a:rPr lang="tr-TR" sz="2000" dirty="0" smtClean="0">
                <a:latin typeface="Verdana" pitchFamily="34" charset="0"/>
              </a:rPr>
              <a:t>sahip olma.</a:t>
            </a:r>
          </a:p>
          <a:p>
            <a:pPr eaLnBrk="1" hangingPunct="1">
              <a:defRPr/>
            </a:pPr>
            <a:endParaRPr lang="tr-TR" sz="2000" dirty="0" smtClean="0">
              <a:latin typeface="Verdana" pitchFamily="34" charset="0"/>
            </a:endParaRPr>
          </a:p>
          <a:p>
            <a:pPr eaLnBrk="1" hangingPunct="1">
              <a:defRPr/>
            </a:pPr>
            <a:endParaRPr lang="tr-TR" sz="2000" dirty="0" smtClean="0">
              <a:latin typeface="Verdana" pitchFamily="34" charset="0"/>
            </a:endParaRPr>
          </a:p>
        </p:txBody>
      </p:sp>
      <p:sp>
        <p:nvSpPr>
          <p:cNvPr id="10244" name="3 Slayt Numarası Yer Tutucusu"/>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60DA2644-B329-4855-96F1-95320EB0E644}" type="slidenum">
              <a:rPr lang="en-US" altLang="tr-TR" sz="1400" smtClean="0">
                <a:latin typeface="Georgia" pitchFamily="18" charset="0"/>
                <a:ea typeface="ヒラギノ明朝 ProN W3"/>
                <a:cs typeface="ヒラギノ明朝 ProN W3"/>
                <a:sym typeface="Georgia" pitchFamily="18" charset="0"/>
              </a:rPr>
              <a:pPr eaLnBrk="1" hangingPunct="1">
                <a:spcBef>
                  <a:spcPct val="0"/>
                </a:spcBef>
                <a:buFontTx/>
                <a:buNone/>
              </a:pPr>
              <a:t>9</a:t>
            </a:fld>
            <a:endParaRPr lang="en-US" altLang="tr-TR" sz="1400" smtClean="0">
              <a:latin typeface="Georgia" pitchFamily="18" charset="0"/>
              <a:ea typeface="ヒラギノ明朝 ProN W3"/>
              <a:cs typeface="ヒラギノ明朝 ProN W3"/>
              <a:sym typeface="Georgia" pitchFamily="18" charset="0"/>
            </a:endParaRPr>
          </a:p>
        </p:txBody>
      </p:sp>
      <p:pic>
        <p:nvPicPr>
          <p:cNvPr id="46084" name="Picture 5" descr="C:\Users\Bkoerdhgm TEKNIKODA\Desktop\bilsem\trabzonbilsem_kamp_2011_147.jpg"/>
          <p:cNvPicPr>
            <a:picLocks noChangeAspect="1" noChangeArrowheads="1"/>
          </p:cNvPicPr>
          <p:nvPr/>
        </p:nvPicPr>
        <p:blipFill>
          <a:blip r:embed="rId3" cstate="print"/>
          <a:srcRect/>
          <a:stretch>
            <a:fillRect/>
          </a:stretch>
        </p:blipFill>
        <p:spPr bwMode="auto">
          <a:xfrm>
            <a:off x="5868144" y="4149080"/>
            <a:ext cx="2973965" cy="2232248"/>
          </a:xfrm>
          <a:prstGeom prst="rect">
            <a:avLst/>
          </a:prstGeom>
          <a:noFill/>
          <a:ln w="9525">
            <a:noFill/>
            <a:miter lim="800000"/>
            <a:headEnd/>
            <a:tailEnd/>
          </a:ln>
          <a:effectLst>
            <a:glow rad="203200">
              <a:schemeClr val="accent1">
                <a:alpha val="40000"/>
              </a:schemeClr>
            </a:glow>
            <a:softEdge rad="228600"/>
          </a:effectLst>
        </p:spPr>
      </p:pic>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8913"/>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a:defRPr/>
            </a:pPr>
            <a:endParaRPr lang="tr-TR">
              <a:solidFill>
                <a:srgbClr val="000000"/>
              </a:solidFill>
              <a:latin typeface="Georgia" charset="0"/>
              <a:ea typeface="ヒラギノ明朝 ProN W3" charset="0"/>
              <a:cs typeface="ヒラギノ明朝 ProN W3" charset="0"/>
              <a:sym typeface="Georgia" charset="0"/>
            </a:endParaRPr>
          </a:p>
        </p:txBody>
      </p:sp>
      <p:sp>
        <p:nvSpPr>
          <p:cNvPr id="11" name="Altbilgi Yer Tutucusu 3"/>
          <p:cNvSpPr txBox="1">
            <a:spLocks/>
          </p:cNvSpPr>
          <p:nvPr/>
        </p:nvSpPr>
        <p:spPr bwMode="auto">
          <a:xfrm>
            <a:off x="4859338" y="6408738"/>
            <a:ext cx="40084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ES"/>
            </a:defPPr>
            <a:lvl1pPr algn="ct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dirty="0" err="1">
                <a:solidFill>
                  <a:schemeClr val="bg1">
                    <a:lumMod val="50000"/>
                  </a:schemeClr>
                </a:solidFill>
                <a:effectLst>
                  <a:outerShdw blurRad="38100" dist="38100" dir="2700000" algn="tl">
                    <a:srgbClr val="000000">
                      <a:alpha val="43137"/>
                    </a:srgbClr>
                  </a:outerShdw>
                </a:effectLst>
              </a:rPr>
              <a:t>Sancaktepe</a:t>
            </a:r>
            <a:r>
              <a:rPr lang="tr-TR" dirty="0">
                <a:solidFill>
                  <a:schemeClr val="bg1">
                    <a:lumMod val="50000"/>
                  </a:schemeClr>
                </a:solidFill>
                <a:effectLst>
                  <a:outerShdw blurRad="38100" dist="38100" dir="2700000" algn="tl">
                    <a:srgbClr val="000000">
                      <a:alpha val="43137"/>
                    </a:srgbClr>
                  </a:outerShdw>
                </a:effectLst>
              </a:rPr>
              <a:t> Rehberlik ve Araştırma Merkezi</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13784</TotalTime>
  <Words>4378</Words>
  <Application>Microsoft Office PowerPoint</Application>
  <PresentationFormat>Ekran Gösterisi (4:3)</PresentationFormat>
  <Paragraphs>480</Paragraphs>
  <Slides>55</Slides>
  <Notes>3</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55</vt:i4>
      </vt:variant>
    </vt:vector>
  </HeadingPairs>
  <TitlesOfParts>
    <vt:vector size="66" baseType="lpstr">
      <vt:lpstr>Arial</vt:lpstr>
      <vt:lpstr>Calibri</vt:lpstr>
      <vt:lpstr>Verdana</vt:lpstr>
      <vt:lpstr>Georgia</vt:lpstr>
      <vt:lpstr>ヒラギノ明朝 ProN W3</vt:lpstr>
      <vt:lpstr>Wingdings</vt:lpstr>
      <vt:lpstr>Comic Sans MS</vt:lpstr>
      <vt:lpstr>Courier New</vt:lpstr>
      <vt:lpstr>Times New Roman</vt:lpstr>
      <vt:lpstr>Wingdings 3</vt:lpstr>
      <vt:lpstr>Diseño predeterminado</vt:lpstr>
      <vt:lpstr>PowerPoint Sunusu</vt:lpstr>
      <vt:lpstr>PowerPoint Sunusu</vt:lpstr>
      <vt:lpstr>Özel Yetenekli Birey </vt:lpstr>
      <vt:lpstr>PowerPoint Sunusu</vt:lpstr>
      <vt:lpstr>Özel Yetenekli Birey</vt:lpstr>
      <vt:lpstr>PowerPoint Sunusu</vt:lpstr>
      <vt:lpstr>Özel Yetenek</vt:lpstr>
      <vt:lpstr>Yaratıcılık</vt:lpstr>
      <vt:lpstr>Motivasyon</vt:lpstr>
      <vt:lpstr>Özel Yetenekli Birey</vt:lpstr>
      <vt:lpstr>Zihinsel Özellikleri</vt:lpstr>
      <vt:lpstr>Zihinsel Özellikleri</vt:lpstr>
      <vt:lpstr>Sosyal Alandaki Özellikleri</vt:lpstr>
      <vt:lpstr>Sosyal Alandaki Özellikleri</vt:lpstr>
      <vt:lpstr>Müzik Alanındaki Yetenek Özellikleri</vt:lpstr>
      <vt:lpstr>Resim Alanındaki Yetenek Özellikleri</vt:lpstr>
      <vt:lpstr>Matematik  Alanındaki Yetenek Özellikleri</vt:lpstr>
      <vt:lpstr>Fen Alanındaki Yetenek Özellikleri</vt:lpstr>
      <vt:lpstr>PowerPoint Sunusu</vt:lpstr>
      <vt:lpstr>PowerPoint Sunusu</vt:lpstr>
      <vt:lpstr>ÖZEL YETENEKLİ ÖĞRENCİLER İÇİN EĞİTİM YÖNTEMLERİ </vt:lpstr>
      <vt:lpstr>ÖZEL YETENEKLİ ÖĞRENCİLER İÇİN EĞİTİM YÖNTEMLERİ </vt:lpstr>
      <vt:lpstr>ÖZEL YETENEKLİ ÖĞRENCİLER İÇİN EĞİTİM YÖNTEMLERİ </vt:lpstr>
      <vt:lpstr>ÖZEL YETENEKLİ ÖĞRENCİLER İÇİN EĞİTİM YÖNTEMLERİ </vt:lpstr>
      <vt:lpstr>ÖZEL YETENEKLİ ÖĞRENCİLER İÇİN EĞİTİM YÖNTEMLERİ </vt:lpstr>
      <vt:lpstr>ÖZEL YETENEKLİ ÖĞRENCİLER İÇİN EĞİTİM YÖNTEMLERİ  Program Zenginleştirme Modeli:</vt:lpstr>
      <vt:lpstr>Zenginleştirilmiş Etkinlik örnekleri için </vt:lpstr>
      <vt:lpstr>ÖZEL YETENEKLİ ÖĞRENCİLER İÇİN EĞİTİM YÖNTEMLERİ </vt:lpstr>
      <vt:lpstr>ÖZELYETENEKLİ ÖĞRENCİLER İÇİN EĞİTİM YÖNTEMLERİ </vt:lpstr>
      <vt:lpstr>SINIF ORTAMINDA  ÖZEL YETENEKLİ ÇOCUKLAR</vt:lpstr>
      <vt:lpstr>SINIF ORTAMINDA  ÖZEL YETENEKLİ ÇOCUKLAR</vt:lpstr>
      <vt:lpstr>SINIF ORTAMINDA  ÖZEL YETENEKLİ ÇOCUKLAR</vt:lpstr>
      <vt:lpstr>SINIF ORTAMINDA  ÖZEL YETENEKLİ ÇOCUKLAR</vt:lpstr>
      <vt:lpstr>SINIF ORTAMINDA  ÖZEL YETENEKLİ ÇOCUKLAR</vt:lpstr>
      <vt:lpstr>SINIF ORTAMINDA  ÖZEL YETENEKLİ ÇOCUKLAR</vt:lpstr>
      <vt:lpstr>ÖZEL YETENEKLİ ÖĞRENCİLERİN ÖĞRETMENLERİNE ÖNERİLER</vt:lpstr>
      <vt:lpstr>ÖZEL YETENEKLİ ÖĞRENCİLERİN ÖĞRETMENLERİNE ÖNERİLER</vt:lpstr>
      <vt:lpstr>ÖZEL YETENEKLİ ÖĞRENCİLERİN ÖĞRETMENLERİNE ÖNERİLER</vt:lpstr>
      <vt:lpstr>ÖZEL YETENEKLİ ÖĞRENCİLERİN ÖĞRETMENLERİNE ÖNERİLER</vt:lpstr>
      <vt:lpstr>ÖZEL YETENEKLİ ÖĞRENCİLERİN ÖĞRETMENLERİNE ÖNERİLER</vt:lpstr>
      <vt:lpstr>ÖZEL (ÜSTÜN) YETENEKLİ ÇOCUKLARIN AİLELERİNE ÖNERİLER</vt:lpstr>
      <vt:lpstr>ÖZEL (ÜSTÜN) YETENEKLİ ÇOCUKLARIN AİLELERİNE ÖNERİLER</vt:lpstr>
      <vt:lpstr>ÖZEL (ÜSTÜN) YETENEKLİ ÇOCUKLARIN AİLELERİNE ÖNERİLER</vt:lpstr>
      <vt:lpstr>ÖZEL (ÜSTÜN) YETENEKLİ ÇOCUKLARIN AİLELERİNE ÖNERİLER</vt:lpstr>
      <vt:lpstr>ÖZEL (ÜSTÜN) YETENEKLİ ÇOCUKLARIN AİLELERİNE ÖNERİLER</vt:lpstr>
      <vt:lpstr>ÖZEL (ÜSTÜN) YETENEKLİ ÇOCUKLARIN AİLELERİNE ÖNERİLER</vt:lpstr>
      <vt:lpstr>ÖZEL (ÜSTÜN) YETENEKLİ ÇOCUKLARIN AİLELERİNE ÖNERİLER</vt:lpstr>
      <vt:lpstr>ÖZEL (ÜSTÜN) YETENEKLİ ÇOCUKLARIN AİLELERİNE ÖNERİLER</vt:lpstr>
      <vt:lpstr>SONUÇ OLARAK…</vt:lpstr>
      <vt:lpstr>BİLSEM’E Öğrenci Yönlendirirken Dikkat Edilmesi Gereken</vt:lpstr>
      <vt:lpstr>PowerPoint Sunusu</vt:lpstr>
      <vt:lpstr>PowerPoint Sunusu</vt:lpstr>
      <vt:lpstr>PowerPoint Sunusu</vt:lpstr>
      <vt:lpstr>PowerPoint Sunusu</vt:lpstr>
      <vt:lpstr>Kaynakça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Mudur</cp:lastModifiedBy>
  <cp:revision>707</cp:revision>
  <dcterms:created xsi:type="dcterms:W3CDTF">2010-05-23T14:28:12Z</dcterms:created>
  <dcterms:modified xsi:type="dcterms:W3CDTF">2015-02-05T12:06:21Z</dcterms:modified>
</cp:coreProperties>
</file>