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6" r:id="rId27"/>
    <p:sldId id="293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CC417-70D9-47FD-894C-ACCC6A37E207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C9C87-3B2F-4378-8A49-E7ACE6CEFD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86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27.02.2015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75603" y="1556792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Bağımlılık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Sanal ve Gerçek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6498" y="4725144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Dr. Serdar </a:t>
            </a:r>
            <a:r>
              <a:rPr lang="tr-TR" dirty="0" err="1" smtClean="0"/>
              <a:t>Nurmedov</a:t>
            </a:r>
            <a:endParaRPr lang="tr-TR" dirty="0" smtClean="0"/>
          </a:p>
          <a:p>
            <a:r>
              <a:rPr lang="tr-TR" dirty="0" smtClean="0"/>
              <a:t>NPISTANBUL Hastanesi</a:t>
            </a:r>
          </a:p>
          <a:p>
            <a:r>
              <a:rPr lang="tr-TR" dirty="0" smtClean="0"/>
              <a:t>AMATEM</a:t>
            </a:r>
            <a:endParaRPr lang="tr-TR" dirty="0"/>
          </a:p>
        </p:txBody>
      </p:sp>
      <p:pic>
        <p:nvPicPr>
          <p:cNvPr id="4" name="Picture 4" descr="C:\Users\fatih uç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0"/>
            <a:ext cx="1819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27050"/>
            <a:ext cx="9028112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95425"/>
            <a:ext cx="9028112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46566"/>
            <a:ext cx="9028113" cy="874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" y="3657600"/>
            <a:ext cx="9028113" cy="8747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524375"/>
            <a:ext cx="90281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1"/>
          <p:cNvSpPr txBox="1">
            <a:spLocks noChangeArrowheads="1"/>
          </p:cNvSpPr>
          <p:nvPr/>
        </p:nvSpPr>
        <p:spPr bwMode="auto">
          <a:xfrm>
            <a:off x="1295400" y="-4763"/>
            <a:ext cx="6493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sz="2400" b="1" dirty="0" smtClean="0"/>
              <a:t>«BONZAİNİN» </a:t>
            </a:r>
            <a:r>
              <a:rPr lang="tr-TR" sz="2400" b="1" dirty="0"/>
              <a:t>SOSYAL TOKSİK ETKİSİ ???</a:t>
            </a:r>
          </a:p>
        </p:txBody>
      </p:sp>
    </p:spTree>
    <p:extLst>
      <p:ext uri="{BB962C8B-B14F-4D97-AF65-F5344CB8AC3E}">
        <p14:creationId xmlns:p14="http://schemas.microsoft.com/office/powerpoint/2010/main" val="40452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dirty="0">
                <a:solidFill>
                  <a:srgbClr val="FF0000"/>
                </a:solidFill>
              </a:rPr>
              <a:t>«BONZAİNİN» SOSYAL TOKSİK ETKİSİ </a:t>
            </a:r>
            <a:r>
              <a:rPr lang="tr-TR" sz="3200" b="1" dirty="0" smtClean="0">
                <a:solidFill>
                  <a:srgbClr val="FF0000"/>
                </a:solidFill>
              </a:rPr>
              <a:t>???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2014 verilerine göre:</a:t>
            </a:r>
          </a:p>
          <a:p>
            <a:pPr lvl="1"/>
            <a:r>
              <a:rPr lang="tr-TR" dirty="0" err="1" smtClean="0"/>
              <a:t>Bonzainin</a:t>
            </a:r>
            <a:r>
              <a:rPr lang="tr-TR" dirty="0" smtClean="0"/>
              <a:t> kullanımı son 3 yılda 17 kat arttı</a:t>
            </a:r>
          </a:p>
          <a:p>
            <a:pPr lvl="1"/>
            <a:r>
              <a:rPr lang="tr-TR" dirty="0" smtClean="0"/>
              <a:t>Sadece 2014 yılında 648 kişi uyuşturucu sebebi ile hayatını kaybetti. Bu rakam 2013 için 162 idi…</a:t>
            </a:r>
          </a:p>
          <a:p>
            <a:pPr lvl="1"/>
            <a:r>
              <a:rPr lang="tr-TR" dirty="0" smtClean="0"/>
              <a:t>Uyuşturucu kullanımı ilkokul çağı çocuklarda da görülmeye başlandı</a:t>
            </a:r>
          </a:p>
          <a:p>
            <a:pPr lvl="1"/>
            <a:r>
              <a:rPr lang="tr-TR" dirty="0" smtClean="0"/>
              <a:t>Madde kullanımında İstanbul ilk sırada, Antalya, Adana ve Ankara onu takip ediyor.</a:t>
            </a:r>
          </a:p>
          <a:p>
            <a:pPr lvl="1"/>
            <a:endParaRPr lang="tr-TR" dirty="0"/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/>
          <a:lstStyle/>
          <a:p>
            <a:r>
              <a:rPr lang="tr-TR" b="1" dirty="0" err="1"/>
              <a:t>Kannabinoidler</a:t>
            </a:r>
            <a:r>
              <a:rPr lang="tr-TR" b="1" dirty="0"/>
              <a:t>: </a:t>
            </a:r>
            <a:r>
              <a:rPr lang="tr-TR" dirty="0"/>
              <a:t>santral sinir sisteminde </a:t>
            </a:r>
            <a:r>
              <a:rPr lang="tr-TR" dirty="0" err="1">
                <a:solidFill>
                  <a:schemeClr val="accent2"/>
                </a:solidFill>
              </a:rPr>
              <a:t>nörotransmitter</a:t>
            </a:r>
            <a:r>
              <a:rPr lang="tr-TR" dirty="0">
                <a:solidFill>
                  <a:schemeClr val="accent2"/>
                </a:solidFill>
              </a:rPr>
              <a:t> salınımını baskılayan</a:t>
            </a:r>
            <a:r>
              <a:rPr lang="tr-TR" dirty="0"/>
              <a:t>, hücre içinde </a:t>
            </a:r>
            <a:r>
              <a:rPr lang="tr-TR" dirty="0" err="1">
                <a:solidFill>
                  <a:schemeClr val="accent2"/>
                </a:solidFill>
              </a:rPr>
              <a:t>kannabinoid</a:t>
            </a:r>
            <a:r>
              <a:rPr lang="tr-TR" dirty="0">
                <a:solidFill>
                  <a:schemeClr val="accent2"/>
                </a:solidFill>
              </a:rPr>
              <a:t> reseptörleri aktive eden</a:t>
            </a:r>
            <a:r>
              <a:rPr lang="tr-TR" dirty="0"/>
              <a:t> çeşitli kimyasal bileşenler sınıfıdır </a:t>
            </a:r>
          </a:p>
          <a:p>
            <a:pPr lvl="1"/>
            <a:r>
              <a:rPr lang="tr-TR" dirty="0" err="1"/>
              <a:t>Endokannabinoidler</a:t>
            </a:r>
            <a:r>
              <a:rPr lang="tr-TR" dirty="0"/>
              <a:t> </a:t>
            </a:r>
          </a:p>
          <a:p>
            <a:pPr lvl="2"/>
            <a:r>
              <a:rPr lang="tr-TR" dirty="0"/>
              <a:t>insan vücudunda üretilirler (</a:t>
            </a:r>
            <a:r>
              <a:rPr lang="tr-TR" dirty="0" err="1"/>
              <a:t>anandamide</a:t>
            </a:r>
            <a:r>
              <a:rPr lang="tr-TR" dirty="0"/>
              <a:t> gibi)</a:t>
            </a:r>
          </a:p>
          <a:p>
            <a:pPr lvl="1"/>
            <a:r>
              <a:rPr lang="tr-TR" dirty="0" err="1"/>
              <a:t>Fitokannabinoidler</a:t>
            </a:r>
            <a:r>
              <a:rPr lang="tr-TR" dirty="0"/>
              <a:t> </a:t>
            </a:r>
            <a:r>
              <a:rPr lang="tr-TR" dirty="0" smtClean="0"/>
              <a:t> (ESRAR)</a:t>
            </a:r>
            <a:endParaRPr lang="tr-TR" dirty="0"/>
          </a:p>
          <a:p>
            <a:pPr lvl="2"/>
            <a:r>
              <a:rPr lang="tr-TR" dirty="0" err="1"/>
              <a:t>kannabis</a:t>
            </a:r>
            <a:r>
              <a:rPr lang="tr-TR" dirty="0"/>
              <a:t> bitkisinde bulunurlar (THC gibi)</a:t>
            </a:r>
          </a:p>
          <a:p>
            <a:pPr lvl="1"/>
            <a:r>
              <a:rPr lang="tr-TR" b="1" dirty="0">
                <a:solidFill>
                  <a:schemeClr val="accent2"/>
                </a:solidFill>
              </a:rPr>
              <a:t>Sentetik </a:t>
            </a:r>
            <a:r>
              <a:rPr lang="tr-TR" b="1" dirty="0" err="1">
                <a:solidFill>
                  <a:schemeClr val="accent2"/>
                </a:solidFill>
              </a:rPr>
              <a:t>kannabinoidler</a:t>
            </a:r>
            <a:r>
              <a:rPr lang="tr-TR" dirty="0"/>
              <a:t> </a:t>
            </a:r>
            <a:r>
              <a:rPr lang="tr-TR" dirty="0" smtClean="0"/>
              <a:t>(«BONZAİ»)</a:t>
            </a:r>
            <a:endParaRPr lang="tr-TR" dirty="0"/>
          </a:p>
          <a:p>
            <a:pPr lvl="2"/>
            <a:r>
              <a:rPr lang="tr-TR" dirty="0"/>
              <a:t>(JWH HU gibi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tr-TR" b="1" dirty="0" smtClean="0">
                <a:solidFill>
                  <a:srgbClr val="FF0000"/>
                </a:solidFill>
              </a:rPr>
              <a:t>Tarihçe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b="1" dirty="0"/>
              <a:t>1964</a:t>
            </a:r>
            <a:r>
              <a:rPr lang="tr-TR" dirty="0"/>
              <a:t>: </a:t>
            </a:r>
            <a:r>
              <a:rPr lang="tr-TR" dirty="0" err="1"/>
              <a:t>Kannabisten</a:t>
            </a:r>
            <a:r>
              <a:rPr lang="tr-TR" dirty="0"/>
              <a:t> THC izole edildi</a:t>
            </a:r>
          </a:p>
          <a:p>
            <a:pPr>
              <a:lnSpc>
                <a:spcPct val="90000"/>
              </a:lnSpc>
            </a:pPr>
            <a:r>
              <a:rPr lang="tr-TR" b="1" dirty="0"/>
              <a:t>1967</a:t>
            </a:r>
            <a:r>
              <a:rPr lang="tr-TR" dirty="0"/>
              <a:t>: Sentetik THC sentezlendi</a:t>
            </a:r>
          </a:p>
          <a:p>
            <a:pPr>
              <a:lnSpc>
                <a:spcPct val="90000"/>
              </a:lnSpc>
            </a:pPr>
            <a:r>
              <a:rPr lang="tr-TR" b="1" dirty="0"/>
              <a:t>1988</a:t>
            </a:r>
            <a:r>
              <a:rPr lang="tr-TR" dirty="0"/>
              <a:t>: HU 210 sentezlendi</a:t>
            </a:r>
          </a:p>
          <a:p>
            <a:pPr>
              <a:lnSpc>
                <a:spcPct val="90000"/>
              </a:lnSpc>
            </a:pPr>
            <a:r>
              <a:rPr lang="tr-TR" b="1" dirty="0"/>
              <a:t>1995</a:t>
            </a:r>
            <a:r>
              <a:rPr lang="tr-TR" dirty="0"/>
              <a:t>: JWH-18 sentezlendi</a:t>
            </a:r>
          </a:p>
          <a:p>
            <a:pPr>
              <a:lnSpc>
                <a:spcPct val="90000"/>
              </a:lnSpc>
            </a:pPr>
            <a:r>
              <a:rPr lang="tr-TR" b="1" dirty="0"/>
              <a:t>2004</a:t>
            </a:r>
            <a:r>
              <a:rPr lang="tr-TR" dirty="0"/>
              <a:t>: Sentetik </a:t>
            </a:r>
            <a:r>
              <a:rPr lang="tr-TR" dirty="0" err="1"/>
              <a:t>kannabinoidler</a:t>
            </a:r>
            <a:r>
              <a:rPr lang="tr-TR" dirty="0"/>
              <a:t> internetten satışa sunuldu</a:t>
            </a:r>
          </a:p>
          <a:p>
            <a:pPr>
              <a:lnSpc>
                <a:spcPct val="90000"/>
              </a:lnSpc>
            </a:pPr>
            <a:r>
              <a:rPr lang="tr-TR" b="1" dirty="0"/>
              <a:t>2008</a:t>
            </a:r>
            <a:r>
              <a:rPr lang="tr-TR" dirty="0"/>
              <a:t>: JWH-18, HU-210, CP-47,497 K2’den izole edildi</a:t>
            </a:r>
          </a:p>
          <a:p>
            <a:pPr>
              <a:lnSpc>
                <a:spcPct val="90000"/>
              </a:lnSpc>
            </a:pPr>
            <a:r>
              <a:rPr lang="tr-TR" b="1" dirty="0"/>
              <a:t>2009</a:t>
            </a:r>
            <a:r>
              <a:rPr lang="tr-TR" dirty="0"/>
              <a:t>: Birçok Avrupa ülkesi sentetik </a:t>
            </a:r>
            <a:r>
              <a:rPr lang="tr-TR" dirty="0" err="1"/>
              <a:t>kannabisin</a:t>
            </a:r>
            <a:r>
              <a:rPr lang="tr-TR" dirty="0"/>
              <a:t> satışını yasakladı</a:t>
            </a:r>
          </a:p>
          <a:p>
            <a:pPr>
              <a:lnSpc>
                <a:spcPct val="90000"/>
              </a:lnSpc>
            </a:pPr>
            <a:r>
              <a:rPr lang="tr-TR" b="1" dirty="0"/>
              <a:t>2010: </a:t>
            </a:r>
            <a:r>
              <a:rPr lang="tr-TR" dirty="0"/>
              <a:t>Türkiye’de sentetik </a:t>
            </a:r>
            <a:r>
              <a:rPr lang="tr-TR" dirty="0" err="1"/>
              <a:t>kannabinoid</a:t>
            </a:r>
            <a:r>
              <a:rPr lang="tr-TR" dirty="0"/>
              <a:t> yakalandı</a:t>
            </a:r>
          </a:p>
          <a:p>
            <a:pPr>
              <a:lnSpc>
                <a:spcPct val="90000"/>
              </a:lnSpc>
            </a:pPr>
            <a:r>
              <a:rPr lang="tr-TR" b="1" dirty="0"/>
              <a:t>2011: </a:t>
            </a:r>
            <a:r>
              <a:rPr lang="tr-TR" dirty="0"/>
              <a:t>Bakanlar Kurulu kararı ile </a:t>
            </a:r>
            <a:r>
              <a:rPr lang="tr-TR" dirty="0" smtClean="0"/>
              <a:t>yasaklandı</a:t>
            </a:r>
            <a:endParaRPr lang="tr-TR" dirty="0"/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Sentetik esrar </a:t>
            </a:r>
            <a:r>
              <a:rPr lang="tr-TR" sz="2400" b="1" dirty="0" err="1" smtClean="0">
                <a:solidFill>
                  <a:schemeClr val="accent2"/>
                </a:solidFill>
              </a:rPr>
              <a:t>esrar</a:t>
            </a:r>
            <a:r>
              <a:rPr lang="tr-TR" sz="2400" b="1" dirty="0" smtClean="0">
                <a:solidFill>
                  <a:schemeClr val="accent2"/>
                </a:solidFill>
              </a:rPr>
              <a:t> değildir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Esrar gibi görünür, LSD gibi etki eder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CB1 reseptörlerine </a:t>
            </a:r>
            <a:r>
              <a:rPr lang="tr-TR" sz="2400" b="1" dirty="0" err="1" smtClean="0">
                <a:solidFill>
                  <a:schemeClr val="accent2"/>
                </a:solidFill>
              </a:rPr>
              <a:t>affinitesi</a:t>
            </a:r>
            <a:r>
              <a:rPr lang="tr-TR" sz="2400" b="1" dirty="0" smtClean="0">
                <a:solidFill>
                  <a:schemeClr val="accent2"/>
                </a:solidFill>
              </a:rPr>
              <a:t> daha fazla, daha </a:t>
            </a:r>
            <a:r>
              <a:rPr lang="tr-TR" sz="2400" b="1" dirty="0" err="1" smtClean="0">
                <a:solidFill>
                  <a:schemeClr val="accent2"/>
                </a:solidFill>
              </a:rPr>
              <a:t>potent</a:t>
            </a:r>
            <a:endParaRPr lang="tr-TR" sz="24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Rutin toksikoloji tarama testlerinde tespit edilemiyor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Daha “Cazip”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Etki &amp; Yan etkilerini öngörebilmek çok zor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Paketin içeriği çok “zengin”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İştah üzerine etkisi yok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>
                <a:solidFill>
                  <a:schemeClr val="accent2"/>
                </a:solidFill>
              </a:rPr>
              <a:t>Alkolle etkileşimi kötü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smtClean="0"/>
              <a:t>İçimi daha acı ve sert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err="1" smtClean="0">
                <a:solidFill>
                  <a:schemeClr val="accent2"/>
                </a:solidFill>
              </a:rPr>
              <a:t>Detoksifikasyon</a:t>
            </a:r>
            <a:r>
              <a:rPr lang="tr-TR" sz="2400" b="1" dirty="0" smtClean="0">
                <a:solidFill>
                  <a:schemeClr val="accent2"/>
                </a:solidFill>
              </a:rPr>
              <a:t> tedavisi çoğu zaman </a:t>
            </a:r>
            <a:r>
              <a:rPr lang="tr-TR" sz="2400" b="1" dirty="0" err="1" smtClean="0">
                <a:solidFill>
                  <a:schemeClr val="accent2"/>
                </a:solidFill>
              </a:rPr>
              <a:t>hospitalizasyonu</a:t>
            </a:r>
            <a:r>
              <a:rPr lang="tr-TR" sz="2400" b="1" dirty="0" smtClean="0">
                <a:solidFill>
                  <a:schemeClr val="accent2"/>
                </a:solidFill>
              </a:rPr>
              <a:t> gerektirir</a:t>
            </a:r>
          </a:p>
          <a:p>
            <a:pPr eaLnBrk="1" hangingPunct="1">
              <a:lnSpc>
                <a:spcPct val="90000"/>
              </a:lnSpc>
            </a:pPr>
            <a:r>
              <a:rPr lang="tr-TR" sz="2400" b="1" dirty="0" err="1" smtClean="0"/>
              <a:t>Psikotik</a:t>
            </a:r>
            <a:r>
              <a:rPr lang="tr-TR" sz="2400" b="1" dirty="0" smtClean="0"/>
              <a:t> belirtiler daha çok eşlik eder???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7" descr="npistanbu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3792" y="1844824"/>
            <a:ext cx="7772400" cy="127347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BİR BAĞIMLILIK OLARAK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İNTERNET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fatih uça\Desktop\internet ve sanal bağımlılık\untit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52695"/>
            <a:ext cx="43204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fatih uç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İnternet </a:t>
            </a:r>
            <a:r>
              <a:rPr lang="tr-TR" b="1" i="1" dirty="0" smtClean="0">
                <a:solidFill>
                  <a:srgbClr val="FF0000"/>
                </a:solidFill>
              </a:rPr>
              <a:t>Nedir?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2776"/>
            <a:ext cx="8795498" cy="5328592"/>
          </a:xfrm>
        </p:spPr>
        <p:txBody>
          <a:bodyPr>
            <a:normAutofit/>
          </a:bodyPr>
          <a:lstStyle/>
          <a:p>
            <a:r>
              <a:rPr lang="tr-TR" dirty="0"/>
              <a:t>İnternet görmeden </a:t>
            </a:r>
            <a:r>
              <a:rPr lang="tr-TR" dirty="0" smtClean="0"/>
              <a:t>bakmak</a:t>
            </a:r>
          </a:p>
          <a:p>
            <a:r>
              <a:rPr lang="tr-TR" dirty="0"/>
              <a:t>S</a:t>
            </a:r>
            <a:r>
              <a:rPr lang="tr-TR" dirty="0" smtClean="0"/>
              <a:t>eslenmeden konuşmak</a:t>
            </a:r>
          </a:p>
          <a:p>
            <a:r>
              <a:rPr lang="tr-TR" dirty="0" smtClean="0"/>
              <a:t>Aynı </a:t>
            </a:r>
            <a:r>
              <a:rPr lang="tr-TR" dirty="0"/>
              <a:t>anda birçok alanda var olmaktır, varken yok olabilmektir. </a:t>
            </a:r>
            <a:endParaRPr lang="tr-TR" dirty="0" smtClean="0"/>
          </a:p>
          <a:p>
            <a:r>
              <a:rPr lang="tr-TR" dirty="0" smtClean="0"/>
              <a:t>Farklı </a:t>
            </a:r>
            <a:r>
              <a:rPr lang="tr-TR" dirty="0"/>
              <a:t>bir boyut, başka bir alemdir.  </a:t>
            </a:r>
            <a:endParaRPr lang="tr-TR" dirty="0" smtClean="0"/>
          </a:p>
          <a:p>
            <a:r>
              <a:rPr lang="tr-TR" dirty="0" smtClean="0"/>
              <a:t>Öte </a:t>
            </a:r>
            <a:r>
              <a:rPr lang="tr-TR" dirty="0"/>
              <a:t>yandan internet bilimdir, araştırmadır, bilgidir, özgürlüktür, gelişimdir, oyundur, iştir, paradır, gezidir, kitaptır, bankadır, aşktır.  </a:t>
            </a:r>
            <a:endParaRPr lang="tr-TR" dirty="0" smtClean="0"/>
          </a:p>
          <a:p>
            <a:r>
              <a:rPr lang="tr-TR" b="1" i="1" dirty="0" smtClean="0">
                <a:solidFill>
                  <a:srgbClr val="FF0000"/>
                </a:solidFill>
              </a:rPr>
              <a:t>İnternet </a:t>
            </a:r>
            <a:r>
              <a:rPr lang="tr-TR" b="1" i="1" dirty="0">
                <a:solidFill>
                  <a:srgbClr val="FF0000"/>
                </a:solidFill>
              </a:rPr>
              <a:t>bazen de hastalıktır…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Milenyum ve sonrası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2000’li yılların başından günümüze dek sanal dünyanın etkisi giderek artmakta. Yaşamı kolaylaştıran bir unsur olmaktan çıkıp </a:t>
            </a:r>
            <a:r>
              <a:rPr lang="tr-TR" b="1" dirty="0"/>
              <a:t>yaşamın ta kendisi </a:t>
            </a:r>
            <a:r>
              <a:rPr lang="tr-TR" dirty="0"/>
              <a:t>haline geldi. </a:t>
            </a:r>
            <a:endParaRPr lang="tr-TR" dirty="0" smtClean="0"/>
          </a:p>
          <a:p>
            <a:r>
              <a:rPr lang="tr-TR" dirty="0" smtClean="0"/>
              <a:t>Haberleşmeden </a:t>
            </a:r>
            <a:r>
              <a:rPr lang="tr-TR" dirty="0"/>
              <a:t>finansal işerin takibine, sanattan günlük etkinliklere kadar sanal ortam hayatımızın her anını ve her alanının içine almış durumda. </a:t>
            </a:r>
            <a:r>
              <a:rPr lang="tr-TR" dirty="0" smtClean="0"/>
              <a:t> </a:t>
            </a:r>
          </a:p>
          <a:p>
            <a:pPr lvl="1"/>
            <a:r>
              <a:rPr lang="tr-TR" i="1" dirty="0" smtClean="0"/>
              <a:t>Örneğin</a:t>
            </a:r>
            <a:r>
              <a:rPr lang="tr-TR" i="1" dirty="0"/>
              <a:t>, bugünkü seminerin duyurusu internetten yapıldı, teyitler e-maillerle sağlandı, kimse kimseye güvercinin bacağına mektup bağlayıp göndermedi, veya PTT’den davet mektubu gelmedi kimseye. </a:t>
            </a:r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5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«Z» nesli 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1990-2012 yılı arasında doğanları kapsayan </a:t>
            </a:r>
            <a:r>
              <a:rPr lang="tr-TR" b="1" dirty="0"/>
              <a:t>Z nesli, </a:t>
            </a:r>
            <a:r>
              <a:rPr lang="tr-TR" dirty="0" smtClean="0"/>
              <a:t>1980-2000 </a:t>
            </a:r>
            <a:r>
              <a:rPr lang="tr-TR" dirty="0"/>
              <a:t>yılları arasında doğan </a:t>
            </a:r>
            <a:r>
              <a:rPr lang="tr-TR" b="1" dirty="0"/>
              <a:t>Y neslinin çocuklarıdır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Z </a:t>
            </a:r>
            <a:r>
              <a:rPr lang="tr-TR" dirty="0"/>
              <a:t>nesline aynı zamanda “</a:t>
            </a:r>
            <a:r>
              <a:rPr lang="tr-TR" b="1" dirty="0"/>
              <a:t>net nesli</a:t>
            </a:r>
            <a:r>
              <a:rPr lang="tr-TR" dirty="0"/>
              <a:t>” de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Sessizdirler</a:t>
            </a:r>
            <a:r>
              <a:rPr lang="tr-TR" dirty="0"/>
              <a:t>, otistik veya dikkat eksikliği sendromu yaşadıkları ileri sürülür. </a:t>
            </a:r>
            <a:endParaRPr lang="tr-TR" dirty="0" smtClean="0"/>
          </a:p>
          <a:p>
            <a:r>
              <a:rPr lang="tr-TR" dirty="0" smtClean="0"/>
              <a:t>TV </a:t>
            </a:r>
            <a:r>
              <a:rPr lang="tr-TR" dirty="0"/>
              <a:t>seyretmek, kitap/gazete okumak gibi dikkat gerektiren becerileri yeterli değildir. </a:t>
            </a:r>
            <a:endParaRPr lang="tr-TR" dirty="0" smtClean="0"/>
          </a:p>
          <a:p>
            <a:r>
              <a:rPr lang="tr-TR" dirty="0" smtClean="0"/>
              <a:t>İçe </a:t>
            </a:r>
            <a:r>
              <a:rPr lang="tr-TR" dirty="0"/>
              <a:t>kapanıktırlar, bir önceki neslin hırsları bunlarda yoktur, sabırsızdırlar, anlık zihne sahip diye tanımlanırlar, “gerçek insanlar” ile vakit geçirmekten hoşlanmazlar, daha çok tüketim odaklıdırlar. </a:t>
            </a:r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bireysel takılırlar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i="1" dirty="0" smtClean="0"/>
              <a:t>Bundan </a:t>
            </a:r>
            <a:r>
              <a:rPr lang="tr-TR" b="1" i="1" dirty="0"/>
              <a:t>sonra doğacak olan nesiller internet ve teknolojiden daha fazla etkilenen nesil olacağı bir gerçektir. </a:t>
            </a:r>
            <a:r>
              <a:rPr lang="tr-TR" b="1" i="1" dirty="0" smtClean="0"/>
              <a:t> </a:t>
            </a:r>
            <a:endParaRPr lang="tr-TR" b="1" i="1" dirty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56008"/>
            <a:ext cx="8229600" cy="504056"/>
          </a:xfrm>
        </p:spPr>
        <p:txBody>
          <a:bodyPr>
            <a:noAutofit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İnternet </a:t>
            </a:r>
            <a:r>
              <a:rPr lang="tr-TR" sz="3600" b="1" i="1" dirty="0">
                <a:solidFill>
                  <a:srgbClr val="FF0000"/>
                </a:solidFill>
              </a:rPr>
              <a:t>kullanımı </a:t>
            </a:r>
            <a:r>
              <a:rPr lang="tr-TR" sz="3600" b="1" i="1" dirty="0" smtClean="0">
                <a:solidFill>
                  <a:srgbClr val="FF0000"/>
                </a:solidFill>
              </a:rPr>
              <a:t>düzeyinin aşamaları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İnternetin ihtiyaç için kullanımı</a:t>
            </a:r>
            <a:r>
              <a:rPr lang="tr-TR" dirty="0"/>
              <a:t>: bu aşamada kişi sadece gerektiği ve zorunlu durumlarda interneti kullanmaktadır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Sık </a:t>
            </a:r>
            <a:r>
              <a:rPr lang="tr-TR" b="1" dirty="0" smtClean="0">
                <a:solidFill>
                  <a:srgbClr val="FF0000"/>
                </a:solidFill>
              </a:rPr>
              <a:t>ve </a:t>
            </a:r>
            <a:r>
              <a:rPr lang="tr-TR" b="1" dirty="0">
                <a:solidFill>
                  <a:srgbClr val="FF0000"/>
                </a:solidFill>
              </a:rPr>
              <a:t>düzenli internet kullanımı</a:t>
            </a:r>
            <a:r>
              <a:rPr lang="tr-TR" dirty="0"/>
              <a:t>: internet bir eğlence aracıdır. Boş zamanlar internet aracılığıyla </a:t>
            </a:r>
            <a:r>
              <a:rPr lang="tr-TR" dirty="0" smtClean="0"/>
              <a:t>değerlendirilmektedir </a:t>
            </a: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Sorunlu internet kullanımı</a:t>
            </a:r>
            <a:r>
              <a:rPr lang="tr-TR" dirty="0"/>
              <a:t>: bu aşamada internet kullanımı kişinin hayatında sorunlar yaratmaya başlamıştır. İnternet kötüye kullanımı da </a:t>
            </a:r>
            <a:r>
              <a:rPr lang="tr-TR" dirty="0" smtClean="0"/>
              <a:t>denebilir</a:t>
            </a:r>
            <a:endParaRPr lang="tr-TR" dirty="0"/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İnternet bağımlılığı</a:t>
            </a:r>
            <a:r>
              <a:rPr lang="tr-TR" dirty="0"/>
              <a:t>: patolojik internet kullanımı, </a:t>
            </a:r>
            <a:r>
              <a:rPr lang="tr-TR" dirty="0" err="1"/>
              <a:t>kompulsif</a:t>
            </a:r>
            <a:r>
              <a:rPr lang="tr-TR" dirty="0"/>
              <a:t> internet kullanımı, siber bağımlılık gibi terimler de bu kapsamda yer alır</a:t>
            </a:r>
          </a:p>
          <a:p>
            <a:endParaRPr lang="tr-TR" dirty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Bağımlılık </a:t>
            </a:r>
            <a:r>
              <a:rPr lang="tr-TR" dirty="0"/>
              <a:t>Nedir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/>
          </a:bodyPr>
          <a:lstStyle/>
          <a:p>
            <a:r>
              <a:rPr lang="tr-TR" dirty="0" smtClean="0"/>
              <a:t>Bağımlılık: </a:t>
            </a:r>
            <a:r>
              <a:rPr lang="tr-TR" dirty="0" err="1" smtClean="0"/>
              <a:t>biyo</a:t>
            </a:r>
            <a:r>
              <a:rPr lang="tr-TR" dirty="0" smtClean="0"/>
              <a:t>-</a:t>
            </a:r>
            <a:r>
              <a:rPr lang="tr-TR" dirty="0" err="1" smtClean="0"/>
              <a:t>psiko</a:t>
            </a:r>
            <a:r>
              <a:rPr lang="tr-TR" dirty="0" smtClean="0"/>
              <a:t>-sosyal bir hastalıktır</a:t>
            </a:r>
          </a:p>
          <a:p>
            <a:pPr lvl="1"/>
            <a:r>
              <a:rPr lang="tr-TR" dirty="0" smtClean="0"/>
              <a:t>Biyolojik: beyin yapısının değişikliği ile ilişkili olması, dahili ve nörolojik hasarlara sebep olması sebebi ile</a:t>
            </a:r>
          </a:p>
          <a:p>
            <a:pPr lvl="1"/>
            <a:r>
              <a:rPr lang="tr-TR" dirty="0" smtClean="0"/>
              <a:t>Psikolojik: depresyon, yalnızlık, çaresizlik, umutsuzluk,  gerginlik, sinirlilik, öfke kontrolü ile ilişkili olması sebebi ile</a:t>
            </a:r>
          </a:p>
          <a:p>
            <a:pPr lvl="1"/>
            <a:r>
              <a:rPr lang="tr-TR" dirty="0" smtClean="0"/>
              <a:t>Sosyal: aile içi şiddet, ihmal, mesleki ve akademik sorunlar, boşanma, toplumdan dışlanma ve toplumdan kaçma ile ilişkili olması sebebi ile</a:t>
            </a:r>
            <a:endParaRPr lang="tr-TR" dirty="0"/>
          </a:p>
        </p:txBody>
      </p:sp>
      <p:pic>
        <p:nvPicPr>
          <p:cNvPr id="4" name="Picture 4" descr="C:\Users\fatih uça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" y="0"/>
            <a:ext cx="181927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403648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5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i="1" dirty="0">
                <a:solidFill>
                  <a:srgbClr val="FF0000"/>
                </a:solidFill>
              </a:rPr>
              <a:t>İnternet </a:t>
            </a:r>
            <a:r>
              <a:rPr lang="tr-TR" sz="3600" b="1" i="1" dirty="0" smtClean="0">
                <a:solidFill>
                  <a:srgbClr val="FF0000"/>
                </a:solidFill>
              </a:rPr>
              <a:t>bağımlılığı </a:t>
            </a:r>
            <a:r>
              <a:rPr lang="tr-TR" sz="3600" b="1" i="1" dirty="0">
                <a:solidFill>
                  <a:srgbClr val="FF0000"/>
                </a:solidFill>
              </a:rPr>
              <a:t>için tanı kriterleri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i="1" dirty="0"/>
              <a:t>Aşağıdakilerden en az 5 ölçütün karşılanması </a:t>
            </a:r>
            <a:r>
              <a:rPr lang="tr-TR" b="1" i="1" dirty="0" smtClean="0"/>
              <a:t>gerekir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1</a:t>
            </a:r>
            <a:r>
              <a:rPr lang="tr-TR" dirty="0"/>
              <a:t>. İnternet ile ilgili </a:t>
            </a:r>
            <a:r>
              <a:rPr lang="tr-TR" b="1" dirty="0" err="1"/>
              <a:t>așırı</a:t>
            </a:r>
            <a:r>
              <a:rPr lang="tr-TR" b="1" dirty="0"/>
              <a:t> zihinsel </a:t>
            </a:r>
            <a:r>
              <a:rPr lang="tr-TR" b="1" dirty="0" err="1"/>
              <a:t>uğraș</a:t>
            </a:r>
            <a:r>
              <a:rPr lang="tr-TR" b="1" dirty="0"/>
              <a:t> </a:t>
            </a:r>
            <a:r>
              <a:rPr lang="tr-TR" dirty="0"/>
              <a:t>(sürekli olarak interneti </a:t>
            </a:r>
            <a:r>
              <a:rPr lang="tr-TR" dirty="0" err="1"/>
              <a:t>düșünme</a:t>
            </a:r>
            <a:r>
              <a:rPr lang="tr-TR" dirty="0"/>
              <a:t>, </a:t>
            </a:r>
            <a:r>
              <a:rPr lang="tr-TR" dirty="0" smtClean="0"/>
              <a:t>internette yapılan </a:t>
            </a:r>
            <a:r>
              <a:rPr lang="tr-TR" dirty="0"/>
              <a:t>aktivitelerin hayalini kurma, internette yapılması planlanan </a:t>
            </a:r>
            <a:r>
              <a:rPr lang="tr-TR" dirty="0" smtClean="0"/>
              <a:t>bir sonraki </a:t>
            </a:r>
            <a:r>
              <a:rPr lang="tr-TR" dirty="0"/>
              <a:t>etkinliği </a:t>
            </a:r>
            <a:r>
              <a:rPr lang="tr-TR" dirty="0" err="1"/>
              <a:t>düșünme</a:t>
            </a:r>
            <a:r>
              <a:rPr lang="tr-TR" dirty="0"/>
              <a:t>,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2. İstenilen keyfi almak için </a:t>
            </a:r>
            <a:r>
              <a:rPr lang="tr-TR" b="1" dirty="0"/>
              <a:t>giderek daha fazla oranda internet kullanma </a:t>
            </a:r>
            <a:r>
              <a:rPr lang="tr-TR" b="1" dirty="0" smtClean="0"/>
              <a:t>ihtiyacı </a:t>
            </a:r>
            <a:r>
              <a:rPr lang="tr-TR" dirty="0" smtClean="0"/>
              <a:t>duyma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3. İnterneti kullanımını kontrol etme, azaltma ya da tamamen bırakmaya </a:t>
            </a:r>
            <a:r>
              <a:rPr lang="tr-TR" dirty="0" smtClean="0"/>
              <a:t>yönelik </a:t>
            </a:r>
            <a:r>
              <a:rPr lang="tr-TR" b="1" dirty="0" err="1" smtClean="0"/>
              <a:t>bașarısız</a:t>
            </a:r>
            <a:r>
              <a:rPr lang="tr-TR" b="1" dirty="0" smtClean="0"/>
              <a:t> </a:t>
            </a:r>
            <a:r>
              <a:rPr lang="tr-TR" b="1" dirty="0" err="1"/>
              <a:t>girișimlerin</a:t>
            </a:r>
            <a:r>
              <a:rPr lang="tr-TR" b="1" dirty="0"/>
              <a:t> olması</a:t>
            </a:r>
          </a:p>
          <a:p>
            <a:pPr marL="0" indent="0">
              <a:buNone/>
            </a:pPr>
            <a:r>
              <a:rPr lang="tr-TR" dirty="0"/>
              <a:t>4. İnternet kullanımının azaltılması ya da tamamen kesilmesi durumunda </a:t>
            </a:r>
            <a:r>
              <a:rPr lang="tr-TR" b="1" dirty="0" smtClean="0"/>
              <a:t>huzursuzluk, çökkünlük </a:t>
            </a:r>
            <a:r>
              <a:rPr lang="tr-TR" b="1" dirty="0"/>
              <a:t>ya da kızgınlık hissedilmesi</a:t>
            </a:r>
          </a:p>
          <a:p>
            <a:pPr marL="0" indent="0">
              <a:buNone/>
            </a:pPr>
            <a:r>
              <a:rPr lang="tr-TR" dirty="0"/>
              <a:t>5. </a:t>
            </a:r>
            <a:r>
              <a:rPr lang="tr-TR" dirty="0" err="1"/>
              <a:t>Bașlangıçta</a:t>
            </a:r>
            <a:r>
              <a:rPr lang="tr-TR" dirty="0"/>
              <a:t> planlanandan daha </a:t>
            </a:r>
            <a:r>
              <a:rPr lang="tr-TR" b="1" dirty="0"/>
              <a:t>uzun süre internette kalma</a:t>
            </a:r>
          </a:p>
          <a:p>
            <a:pPr marL="0" indent="0">
              <a:buNone/>
            </a:pPr>
            <a:r>
              <a:rPr lang="tr-TR" dirty="0"/>
              <a:t>6. </a:t>
            </a:r>
            <a:r>
              <a:rPr lang="tr-TR" dirty="0" err="1"/>
              <a:t>Așırı</a:t>
            </a:r>
            <a:r>
              <a:rPr lang="tr-TR" dirty="0"/>
              <a:t> internet kullanımı nedeniyle aile, okul, </a:t>
            </a:r>
            <a:r>
              <a:rPr lang="tr-TR" dirty="0" err="1"/>
              <a:t>iș</a:t>
            </a:r>
            <a:r>
              <a:rPr lang="tr-TR" dirty="0"/>
              <a:t> ve </a:t>
            </a:r>
            <a:r>
              <a:rPr lang="tr-TR" dirty="0" err="1"/>
              <a:t>arkadaș</a:t>
            </a:r>
            <a:r>
              <a:rPr lang="tr-TR" dirty="0"/>
              <a:t> çevresiyle </a:t>
            </a:r>
            <a:r>
              <a:rPr lang="tr-TR" dirty="0" smtClean="0"/>
              <a:t>sorunlar </a:t>
            </a:r>
            <a:r>
              <a:rPr lang="tr-TR" dirty="0" err="1" smtClean="0"/>
              <a:t>yașama</a:t>
            </a:r>
            <a:r>
              <a:rPr lang="tr-TR" dirty="0"/>
              <a:t>, eğitim veya kariyer ile ilgili bir fırsatı </a:t>
            </a:r>
            <a:r>
              <a:rPr lang="tr-TR" b="1" dirty="0"/>
              <a:t>tehlikeye atma ya da kaybetme</a:t>
            </a:r>
          </a:p>
          <a:p>
            <a:pPr marL="0" indent="0">
              <a:buNone/>
            </a:pPr>
            <a:r>
              <a:rPr lang="tr-TR" dirty="0"/>
              <a:t>7. </a:t>
            </a:r>
            <a:r>
              <a:rPr lang="tr-TR" dirty="0" err="1"/>
              <a:t>Bașkalarına</a:t>
            </a:r>
            <a:r>
              <a:rPr lang="tr-TR" dirty="0"/>
              <a:t> (aile, </a:t>
            </a:r>
            <a:r>
              <a:rPr lang="tr-TR" dirty="0" err="1"/>
              <a:t>arkadașlar</a:t>
            </a:r>
            <a:r>
              <a:rPr lang="tr-TR" dirty="0"/>
              <a:t>, terapist, </a:t>
            </a:r>
            <a:r>
              <a:rPr lang="tr-TR" dirty="0" err="1"/>
              <a:t>vb</a:t>
            </a:r>
            <a:r>
              <a:rPr lang="tr-TR" dirty="0"/>
              <a:t>) internette kalma süresi ile ilgili </a:t>
            </a:r>
            <a:r>
              <a:rPr lang="tr-TR" b="1" dirty="0" smtClean="0"/>
              <a:t>yalan söyleme</a:t>
            </a:r>
            <a:endParaRPr lang="tr-TR" b="1" dirty="0"/>
          </a:p>
          <a:p>
            <a:pPr marL="0" indent="0">
              <a:buNone/>
            </a:pPr>
            <a:r>
              <a:rPr lang="tr-TR" dirty="0"/>
              <a:t>8. İnterneti </a:t>
            </a:r>
            <a:r>
              <a:rPr lang="tr-TR" b="1" dirty="0"/>
              <a:t>problemlerden kaçmak veya olumsuz duygulardan </a:t>
            </a:r>
            <a:r>
              <a:rPr lang="tr-TR" dirty="0"/>
              <a:t>(</a:t>
            </a:r>
            <a:r>
              <a:rPr lang="tr-TR" dirty="0" err="1"/>
              <a:t>örn</a:t>
            </a:r>
            <a:r>
              <a:rPr lang="tr-TR" dirty="0"/>
              <a:t>: </a:t>
            </a:r>
            <a:r>
              <a:rPr lang="tr-TR" dirty="0" smtClean="0"/>
              <a:t>çaresizlik, suçluluk</a:t>
            </a:r>
            <a:r>
              <a:rPr lang="tr-TR" dirty="0"/>
              <a:t>, çökkünlük, kaygı) </a:t>
            </a:r>
            <a:r>
              <a:rPr lang="tr-TR" b="1" dirty="0" err="1"/>
              <a:t>uzaklașmak</a:t>
            </a:r>
            <a:r>
              <a:rPr lang="tr-TR" b="1" dirty="0"/>
              <a:t> için </a:t>
            </a:r>
            <a:r>
              <a:rPr lang="tr-TR" b="1" dirty="0" smtClean="0"/>
              <a:t>kullanma</a:t>
            </a:r>
            <a:endParaRPr lang="tr-TR" b="1" dirty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7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965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Ayrıca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95536" y="848739"/>
            <a:ext cx="4038600" cy="56166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/>
              <a:t>İnternet kullanımını durdurmakta zorluk çekme</a:t>
            </a:r>
          </a:p>
          <a:p>
            <a:pPr lvl="0"/>
            <a:r>
              <a:rPr lang="tr-TR" b="1" dirty="0"/>
              <a:t>Bırakmaya niyetlense de kullanmaya devam etmesi </a:t>
            </a:r>
          </a:p>
          <a:p>
            <a:pPr lvl="0"/>
            <a:r>
              <a:rPr lang="tr-TR" dirty="0"/>
              <a:t>Başkaları tarafından internet kullanımı konusunda uyarılarının olması</a:t>
            </a:r>
          </a:p>
          <a:p>
            <a:pPr lvl="0"/>
            <a:r>
              <a:rPr lang="tr-TR" b="1" dirty="0"/>
              <a:t>Başkaları ile vakit geçirmesi yerine internette vakit geçirmeyi tercih etmesi</a:t>
            </a:r>
          </a:p>
          <a:p>
            <a:pPr lvl="0"/>
            <a:r>
              <a:rPr lang="tr-TR" dirty="0"/>
              <a:t>İnternet nedeni ile uykusuz kalması</a:t>
            </a:r>
          </a:p>
          <a:p>
            <a:pPr lvl="0"/>
            <a:r>
              <a:rPr lang="tr-TR" b="1" dirty="0"/>
              <a:t>Çevrimiçi değilken bile internet hakkında düşünmek</a:t>
            </a:r>
          </a:p>
          <a:p>
            <a:pPr lvl="0"/>
            <a:r>
              <a:rPr lang="tr-TR" dirty="0"/>
              <a:t>İnterneti daha az kullanması gerektiğini </a:t>
            </a:r>
            <a:r>
              <a:rPr lang="tr-TR" dirty="0" smtClean="0"/>
              <a:t>düşünmesi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16016" y="764704"/>
            <a:ext cx="4038600" cy="55446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b="1" dirty="0"/>
              <a:t>Tüm çabalarına rağmen internette daha az zaman geçirmeyi başaramıyor olması</a:t>
            </a:r>
          </a:p>
          <a:p>
            <a:pPr lvl="0"/>
            <a:r>
              <a:rPr lang="tr-TR" dirty="0"/>
              <a:t>İnternete ulaşamayınca kendini rahatsız hissetmesi</a:t>
            </a:r>
          </a:p>
          <a:p>
            <a:pPr lvl="0"/>
            <a:r>
              <a:rPr lang="tr-TR" b="1" dirty="0"/>
              <a:t>İnternet kullanımına bağlı fiziksel sorunlar yaşaması</a:t>
            </a:r>
          </a:p>
          <a:p>
            <a:pPr lvl="0"/>
            <a:r>
              <a:rPr lang="tr-TR" dirty="0"/>
              <a:t>İnternete bağlanabilmek için evden işe, işten eve giderken acele etmesi</a:t>
            </a:r>
          </a:p>
          <a:p>
            <a:pPr lvl="0"/>
            <a:r>
              <a:rPr lang="tr-TR" b="1" dirty="0"/>
              <a:t>Günlük yapması gereken işlerini aksatması</a:t>
            </a:r>
          </a:p>
          <a:p>
            <a:pPr lvl="0"/>
            <a:r>
              <a:rPr lang="tr-TR" dirty="0"/>
              <a:t>Gizli gizli internete girmesi ve bu konuda yalan söylemesi</a:t>
            </a:r>
          </a:p>
          <a:p>
            <a:pPr lvl="0"/>
            <a:r>
              <a:rPr lang="tr-TR" b="1" dirty="0"/>
              <a:t>Mutsuz iken internete bağlanmak ve üzüntüden ve mutsuzluktan uzaklaşabilmek için internete bağlanması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79512" y="627525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TÜM BUNLARA RAĞMEN EN ÖNEMLİ BELİRTİ İŞLEVSELLİĞİN </a:t>
            </a:r>
            <a:r>
              <a:rPr lang="tr-TR" b="1" i="1" dirty="0" smtClean="0">
                <a:solidFill>
                  <a:srgbClr val="FF0000"/>
                </a:solidFill>
              </a:rPr>
              <a:t>KAYBIDIR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Yaygınlık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7504" y="1196752"/>
            <a:ext cx="8928992" cy="566124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İnternet </a:t>
            </a:r>
            <a:r>
              <a:rPr lang="tr-TR" dirty="0"/>
              <a:t>kullananların arasında </a:t>
            </a:r>
            <a:r>
              <a:rPr lang="tr-TR" dirty="0" smtClean="0"/>
              <a:t>internet bağımlılığı ortalama </a:t>
            </a:r>
            <a:r>
              <a:rPr lang="tr-TR" dirty="0"/>
              <a:t>%4-5 arasında olduğu tahmin </a:t>
            </a:r>
            <a:r>
              <a:rPr lang="tr-TR" dirty="0" smtClean="0"/>
              <a:t>ediliyor</a:t>
            </a:r>
          </a:p>
          <a:p>
            <a:pPr marL="0" indent="0">
              <a:buNone/>
            </a:pPr>
            <a:r>
              <a:rPr lang="tr-TR" b="1" i="1" dirty="0" smtClean="0"/>
              <a:t>Yapılan bir araştırmada:</a:t>
            </a:r>
          </a:p>
          <a:p>
            <a:r>
              <a:rPr lang="tr-TR" dirty="0"/>
              <a:t>İ</a:t>
            </a:r>
            <a:r>
              <a:rPr lang="tr-TR" dirty="0" smtClean="0"/>
              <a:t>nternet bağımlılarının %50’sinde başka </a:t>
            </a:r>
            <a:r>
              <a:rPr lang="tr-TR" dirty="0"/>
              <a:t>bir psikiyatrik </a:t>
            </a:r>
            <a:r>
              <a:rPr lang="tr-TR" dirty="0" smtClean="0"/>
              <a:t>bozukluk saptanmıştır  </a:t>
            </a:r>
          </a:p>
          <a:p>
            <a:pPr lvl="1"/>
            <a:r>
              <a:rPr lang="tr-TR" b="1" dirty="0" smtClean="0"/>
              <a:t>madde </a:t>
            </a:r>
            <a:r>
              <a:rPr lang="tr-TR" b="1" dirty="0"/>
              <a:t>kullanımı </a:t>
            </a:r>
            <a:r>
              <a:rPr lang="tr-TR" dirty="0"/>
              <a:t>(%</a:t>
            </a:r>
            <a:r>
              <a:rPr lang="tr-TR" dirty="0" smtClean="0"/>
              <a:t>38)</a:t>
            </a:r>
          </a:p>
          <a:p>
            <a:pPr lvl="1"/>
            <a:r>
              <a:rPr lang="tr-TR" b="1" dirty="0" err="1" smtClean="0"/>
              <a:t>duygudurum</a:t>
            </a:r>
            <a:r>
              <a:rPr lang="tr-TR" b="1" dirty="0" smtClean="0"/>
              <a:t> bozukluğu </a:t>
            </a:r>
            <a:r>
              <a:rPr lang="tr-TR" dirty="0" smtClean="0"/>
              <a:t>(%33)</a:t>
            </a:r>
          </a:p>
          <a:p>
            <a:pPr lvl="1"/>
            <a:r>
              <a:rPr lang="tr-TR" b="1" dirty="0"/>
              <a:t>depresyon veya </a:t>
            </a:r>
            <a:r>
              <a:rPr lang="tr-TR" b="1" dirty="0" err="1"/>
              <a:t>distimi</a:t>
            </a:r>
            <a:r>
              <a:rPr lang="tr-TR" b="1" dirty="0"/>
              <a:t> </a:t>
            </a:r>
            <a:r>
              <a:rPr lang="tr-TR" dirty="0"/>
              <a:t>(%25)</a:t>
            </a:r>
          </a:p>
          <a:p>
            <a:pPr lvl="1"/>
            <a:r>
              <a:rPr lang="tr-TR" b="1" dirty="0" err="1"/>
              <a:t>psikotik</a:t>
            </a:r>
            <a:r>
              <a:rPr lang="tr-TR" b="1" dirty="0"/>
              <a:t> bozukluk </a:t>
            </a:r>
            <a:r>
              <a:rPr lang="tr-TR" dirty="0"/>
              <a:t>(%14)</a:t>
            </a:r>
          </a:p>
          <a:p>
            <a:pPr lvl="1"/>
            <a:r>
              <a:rPr lang="tr-TR" b="1" dirty="0" err="1" smtClean="0"/>
              <a:t>anksiyete</a:t>
            </a:r>
            <a:r>
              <a:rPr lang="tr-TR" b="1" dirty="0" smtClean="0"/>
              <a:t> </a:t>
            </a:r>
            <a:r>
              <a:rPr lang="tr-TR" b="1" dirty="0"/>
              <a:t>bozukluğu </a:t>
            </a:r>
            <a:r>
              <a:rPr lang="tr-TR" dirty="0"/>
              <a:t>(%</a:t>
            </a:r>
            <a:r>
              <a:rPr lang="tr-TR" dirty="0" smtClean="0"/>
              <a:t>10)</a:t>
            </a:r>
          </a:p>
          <a:p>
            <a:r>
              <a:rPr lang="tr-TR" dirty="0" smtClean="0"/>
              <a:t>Bu </a:t>
            </a:r>
            <a:r>
              <a:rPr lang="tr-TR" dirty="0" err="1"/>
              <a:t>kișilerin</a:t>
            </a:r>
            <a:r>
              <a:rPr lang="tr-TR" dirty="0"/>
              <a:t> %38’nin en az bir </a:t>
            </a:r>
            <a:r>
              <a:rPr lang="tr-TR" dirty="0" err="1"/>
              <a:t>bașka</a:t>
            </a:r>
            <a:r>
              <a:rPr lang="tr-TR" dirty="0"/>
              <a:t> bağımlılığının daha </a:t>
            </a:r>
            <a:r>
              <a:rPr lang="tr-TR" dirty="0" smtClean="0"/>
              <a:t>olduğu</a:t>
            </a:r>
          </a:p>
          <a:p>
            <a:pPr lvl="1"/>
            <a:r>
              <a:rPr lang="tr-TR" b="1" dirty="0" err="1" smtClean="0"/>
              <a:t>kompülsif</a:t>
            </a:r>
            <a:r>
              <a:rPr lang="tr-TR" b="1" dirty="0" smtClean="0"/>
              <a:t> </a:t>
            </a:r>
            <a:r>
              <a:rPr lang="tr-TR" b="1" dirty="0" err="1" smtClean="0"/>
              <a:t>alıșveriș</a:t>
            </a:r>
            <a:r>
              <a:rPr lang="tr-TR" b="1" dirty="0" smtClean="0"/>
              <a:t> </a:t>
            </a:r>
            <a:r>
              <a:rPr lang="tr-TR" dirty="0" smtClean="0"/>
              <a:t>(%19)</a:t>
            </a:r>
          </a:p>
          <a:p>
            <a:pPr lvl="1"/>
            <a:r>
              <a:rPr lang="tr-TR" b="1" dirty="0" smtClean="0"/>
              <a:t>kumar oynama </a:t>
            </a:r>
            <a:r>
              <a:rPr lang="tr-TR" dirty="0" smtClean="0"/>
              <a:t>(%10)</a:t>
            </a:r>
          </a:p>
          <a:p>
            <a:pPr lvl="1"/>
            <a:r>
              <a:rPr lang="tr-TR" b="1" dirty="0" err="1" smtClean="0"/>
              <a:t>piromani</a:t>
            </a:r>
            <a:r>
              <a:rPr lang="tr-TR" dirty="0" smtClean="0"/>
              <a:t> </a:t>
            </a:r>
            <a:r>
              <a:rPr lang="tr-TR" dirty="0"/>
              <a:t>(%10) </a:t>
            </a:r>
          </a:p>
          <a:p>
            <a:pPr lvl="1"/>
            <a:r>
              <a:rPr lang="tr-TR" b="1" dirty="0" err="1" smtClean="0"/>
              <a:t>kompülsif</a:t>
            </a:r>
            <a:r>
              <a:rPr lang="tr-TR" b="1" dirty="0" smtClean="0"/>
              <a:t> </a:t>
            </a:r>
            <a:r>
              <a:rPr lang="tr-TR" b="1" dirty="0"/>
              <a:t>seks </a:t>
            </a:r>
            <a:r>
              <a:rPr lang="tr-TR" b="1" dirty="0" smtClean="0"/>
              <a:t>bağımlığı </a:t>
            </a:r>
            <a:r>
              <a:rPr lang="tr-TR" dirty="0"/>
              <a:t>(%10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endParaRPr lang="tr-TR" dirty="0" smtClean="0"/>
          </a:p>
          <a:p>
            <a:pPr marL="457200" lvl="1" indent="0">
              <a:buNone/>
            </a:pPr>
            <a:r>
              <a:rPr lang="tr-TR" b="1" i="1" dirty="0" smtClean="0"/>
              <a:t>bulunduğu </a:t>
            </a:r>
            <a:r>
              <a:rPr lang="tr-TR" b="1" i="1" dirty="0" err="1"/>
              <a:t>belirtilmiștir</a:t>
            </a:r>
            <a:endParaRPr lang="tr-TR" b="1" i="1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229600" cy="1143000"/>
          </a:xfrm>
        </p:spPr>
        <p:txBody>
          <a:bodyPr/>
          <a:lstStyle/>
          <a:p>
            <a:pPr algn="l"/>
            <a:r>
              <a:rPr lang="tr-TR" b="1" i="1" dirty="0" smtClean="0">
                <a:solidFill>
                  <a:srgbClr val="FF0000"/>
                </a:solidFill>
              </a:rPr>
              <a:t>TEDAVİ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Psikofarmakolojik</a:t>
            </a:r>
            <a:r>
              <a:rPr lang="tr-TR" dirty="0" smtClean="0"/>
              <a:t> tedavi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Psikoterapi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LARGE%20PHOTOS_ALCOHOL"/>
          <p:cNvPicPr>
            <a:picLocks noChangeAspect="1" noChangeArrowheads="1"/>
          </p:cNvPicPr>
          <p:nvPr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600200"/>
            <a:ext cx="8398934" cy="48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Tedavi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Ekibi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/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ilaç</a:t>
            </a:r>
            <a:r>
              <a:rPr lang="en-US" dirty="0"/>
              <a:t> </a:t>
            </a:r>
            <a:r>
              <a:rPr lang="en-US" dirty="0" err="1"/>
              <a:t>yok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22" y="2837707"/>
            <a:ext cx="242011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34" y="2837707"/>
            <a:ext cx="2426208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552" y="2837709"/>
            <a:ext cx="2004975" cy="3657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837710"/>
            <a:ext cx="1524000" cy="3657598"/>
          </a:xfrm>
          <a:prstGeom prst="rect">
            <a:avLst/>
          </a:prstGeom>
        </p:spPr>
      </p:pic>
      <p:pic>
        <p:nvPicPr>
          <p:cNvPr id="13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fatih uça\Desktop\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onurnoyan\Desktop\sunum tedavi bursa\tedavi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3538" r="3391" b="3785"/>
          <a:stretch/>
        </p:blipFill>
        <p:spPr bwMode="auto">
          <a:xfrm>
            <a:off x="1403648" y="1412776"/>
            <a:ext cx="6348896" cy="491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44" y="254536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atih uç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>MADDE BAĞIMLILIĞINDA GENEL PRENSİPLER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tr-TR" dirty="0"/>
              <a:t>İlaçların etkili olduğu semptomlar</a:t>
            </a:r>
          </a:p>
          <a:p>
            <a:pPr>
              <a:spcBef>
                <a:spcPts val="0"/>
              </a:spcBef>
              <a:buNone/>
            </a:pPr>
            <a:endParaRPr lang="tr-TR" dirty="0"/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dirty="0" smtClean="0"/>
              <a:t>			Yoksunluk </a:t>
            </a:r>
            <a:r>
              <a:rPr lang="tr-TR" dirty="0"/>
              <a:t>Belirtileri	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dirty="0" smtClean="0"/>
              <a:t>			Aşerme </a:t>
            </a:r>
            <a:r>
              <a:rPr lang="tr-TR" dirty="0"/>
              <a:t>(</a:t>
            </a:r>
            <a:r>
              <a:rPr lang="tr-TR" dirty="0" err="1"/>
              <a:t>Craving</a:t>
            </a:r>
            <a:r>
              <a:rPr lang="tr-TR" dirty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tr-TR" dirty="0" smtClean="0"/>
              <a:t>			Psikiyatrik </a:t>
            </a:r>
            <a:r>
              <a:rPr lang="tr-TR" dirty="0"/>
              <a:t>Belirtiler (</a:t>
            </a:r>
            <a:r>
              <a:rPr lang="tr-TR" dirty="0" err="1" smtClean="0"/>
              <a:t>Duygudurum</a:t>
            </a:r>
            <a:r>
              <a:rPr lang="tr-TR" dirty="0" smtClean="0"/>
              <a:t> belirtileri, </a:t>
            </a:r>
            <a:r>
              <a:rPr lang="tr-TR" dirty="0"/>
              <a:t>Psikoz vb.)</a:t>
            </a:r>
          </a:p>
        </p:txBody>
      </p:sp>
      <p:pic>
        <p:nvPicPr>
          <p:cNvPr id="5" name="Picture 2" descr="http://www.uskudar.edu.tr/file/basin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6" y="22895"/>
            <a:ext cx="1062000" cy="9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3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15"/>
            <a:ext cx="7236296" cy="5194385"/>
          </a:xfrm>
        </p:spPr>
      </p:pic>
      <p:sp>
        <p:nvSpPr>
          <p:cNvPr id="7" name="Dikdörtgen 6"/>
          <p:cNvSpPr/>
          <p:nvPr/>
        </p:nvSpPr>
        <p:spPr>
          <a:xfrm>
            <a:off x="3563888" y="5487175"/>
            <a:ext cx="46195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teşekkürler</a:t>
            </a:r>
            <a:endParaRPr lang="tr-TR" sz="48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1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3200" b="1" dirty="0" smtClean="0">
                <a:solidFill>
                  <a:srgbClr val="FF0000"/>
                </a:solidFill>
              </a:rPr>
              <a:t>Bağımlılığı bilmek ve tanımak neden önemli?</a:t>
            </a:r>
            <a:endParaRPr lang="tr-TR" sz="32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S</a:t>
            </a:r>
            <a:r>
              <a:rPr lang="en-US" u="sng" dirty="0"/>
              <a:t>tigma</a:t>
            </a:r>
            <a:r>
              <a:rPr lang="en-US" dirty="0"/>
              <a:t> </a:t>
            </a:r>
            <a:r>
              <a:rPr lang="tr-TR" dirty="0" smtClean="0"/>
              <a:t>– Damgalanma </a:t>
            </a:r>
            <a:r>
              <a:rPr lang="en-US" dirty="0" smtClean="0"/>
              <a:t>(</a:t>
            </a:r>
            <a:r>
              <a:rPr lang="tr-TR" dirty="0"/>
              <a:t>hastalıkla ilgili</a:t>
            </a:r>
            <a:r>
              <a:rPr lang="en-US" dirty="0"/>
              <a:t>)</a:t>
            </a:r>
            <a:endParaRPr lang="en-US" u="sng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P</a:t>
            </a:r>
            <a:r>
              <a:rPr lang="en-US" u="sng" dirty="0" smtClean="0"/>
              <a:t>rejudice</a:t>
            </a:r>
            <a:r>
              <a:rPr lang="tr-TR" u="sng" dirty="0" smtClean="0"/>
              <a:t>- Önyargı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tr-TR" dirty="0"/>
              <a:t>bağımlıya karşı</a:t>
            </a:r>
            <a:r>
              <a:rPr lang="en-US" dirty="0"/>
              <a:t>)</a:t>
            </a:r>
            <a:endParaRPr lang="en-US" u="sng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• </a:t>
            </a:r>
            <a:r>
              <a:rPr lang="en-US" u="sng" dirty="0" smtClean="0">
                <a:solidFill>
                  <a:srgbClr val="FF0000"/>
                </a:solidFill>
              </a:rPr>
              <a:t>A</a:t>
            </a:r>
            <a:r>
              <a:rPr lang="en-US" u="sng" dirty="0" smtClean="0"/>
              <a:t>nger</a:t>
            </a:r>
            <a:r>
              <a:rPr lang="tr-TR" u="sng" dirty="0" smtClean="0"/>
              <a:t>- Öfke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tr-TR" dirty="0"/>
              <a:t>bağımlıya</a:t>
            </a:r>
            <a:r>
              <a:rPr lang="en-US" dirty="0"/>
              <a:t>)</a:t>
            </a:r>
          </a:p>
          <a:p>
            <a:pPr marL="0" indent="0">
              <a:spcAft>
                <a:spcPct val="5000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•</a:t>
            </a:r>
            <a:r>
              <a:rPr lang="en-US" dirty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M</a:t>
            </a:r>
            <a:r>
              <a:rPr lang="en-US" u="sng" dirty="0" smtClean="0"/>
              <a:t>isunderstanding</a:t>
            </a:r>
            <a:r>
              <a:rPr lang="tr-TR" u="sng" dirty="0" smtClean="0"/>
              <a:t>- Yanlışlar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tr-TR" dirty="0"/>
              <a:t>yapılması gerekenlerle ilgili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tr-TR" dirty="0"/>
              <a:t>mitlere yol açar. Mitler, hastanın daha çok kendi kabuğuna çekilmesine, yardım alma isteğini azaltmasına, aile içi şiddete, daha çok ve daha tehlikeli bir şekilde madde kullanımına, legal sorunlara…. Neden </a:t>
            </a:r>
            <a:r>
              <a:rPr lang="tr-TR" dirty="0" smtClean="0"/>
              <a:t>olur</a:t>
            </a:r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tr-TR" dirty="0"/>
              <a:t>Bağımlılığın tanımı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 Madde </a:t>
            </a:r>
            <a:r>
              <a:rPr lang="tr-TR" dirty="0" smtClean="0"/>
              <a:t>bağımlısının beyninde </a:t>
            </a:r>
            <a:r>
              <a:rPr lang="tr-TR" dirty="0"/>
              <a:t>yapısal ve </a:t>
            </a:r>
            <a:r>
              <a:rPr lang="tr-TR" dirty="0" err="1"/>
              <a:t>nörokimyasal</a:t>
            </a:r>
            <a:r>
              <a:rPr lang="tr-TR" dirty="0"/>
              <a:t> değişikliklere bağlı olarak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istemli</a:t>
            </a:r>
            <a:r>
              <a:rPr lang="tr-TR" dirty="0"/>
              <a:t> madde kullanma davranışının </a:t>
            </a:r>
            <a:r>
              <a:rPr lang="tr-TR" dirty="0" err="1">
                <a:solidFill>
                  <a:srgbClr val="0099FF"/>
                </a:solidFill>
              </a:rPr>
              <a:t>zorlantılı</a:t>
            </a:r>
            <a:r>
              <a:rPr lang="tr-TR" dirty="0">
                <a:solidFill>
                  <a:srgbClr val="0099FF"/>
                </a:solidFill>
              </a:rPr>
              <a:t> </a:t>
            </a:r>
            <a:r>
              <a:rPr lang="tr-TR" dirty="0"/>
              <a:t>madde kullanımına dönüşmesi biçiminde sonuçlanan bir </a:t>
            </a:r>
            <a:r>
              <a:rPr lang="tr-TR" dirty="0">
                <a:solidFill>
                  <a:srgbClr val="FF3300"/>
                </a:solidFill>
              </a:rPr>
              <a:t>beyin hastalığıdır</a:t>
            </a:r>
          </a:p>
          <a:p>
            <a:pPr marL="0" indent="0">
              <a:buNone/>
            </a:pPr>
            <a:endParaRPr lang="tr-TR" dirty="0">
              <a:solidFill>
                <a:srgbClr val="FF3300"/>
              </a:solidFill>
            </a:endParaRPr>
          </a:p>
          <a:p>
            <a:r>
              <a:rPr lang="tr-TR" dirty="0"/>
              <a:t>Bağımlılık, bir maddenin amacı dışında ve o maddeye karşı gelişen tolerans sonucu, gittikçe artan miktarlarda alınması, kişinin yaşamında sorunlara neden olmasına rağmen kullanımının sürdürülmesi ve </a:t>
            </a:r>
            <a:r>
              <a:rPr lang="tr-TR" dirty="0" smtClean="0"/>
              <a:t>madde </a:t>
            </a:r>
            <a:r>
              <a:rPr lang="tr-TR" dirty="0"/>
              <a:t>alımı azaltıldığında ya da bırakıldığında yoksunluk belirtilerinin ortaya çıkması ile giden tablodur….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/>
          </a:bodyPr>
          <a:lstStyle/>
          <a:p>
            <a:r>
              <a:rPr lang="tr-TR" sz="3600" dirty="0"/>
              <a:t>Bağımlılığın tanımı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62500" lnSpcReduction="20000"/>
          </a:bodyPr>
          <a:lstStyle/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1- </a:t>
            </a:r>
            <a:r>
              <a:rPr lang="de-DE" b="1" dirty="0" err="1"/>
              <a:t>Tolerans</a:t>
            </a:r>
            <a:r>
              <a:rPr lang="de-DE" dirty="0"/>
              <a:t> </a:t>
            </a:r>
            <a:r>
              <a:rPr lang="de-DE" dirty="0" err="1"/>
              <a:t>gelişmiş</a:t>
            </a:r>
            <a:r>
              <a:rPr lang="de-DE" dirty="0"/>
              <a:t> </a:t>
            </a:r>
            <a:r>
              <a:rPr lang="de-DE" dirty="0" err="1"/>
              <a:t>olması</a:t>
            </a:r>
            <a:r>
              <a:rPr lang="de-DE" dirty="0"/>
              <a:t>: </a:t>
            </a:r>
            <a:r>
              <a:rPr lang="de-DE" dirty="0" err="1"/>
              <a:t>maddenin</a:t>
            </a:r>
            <a:r>
              <a:rPr lang="de-DE" dirty="0"/>
              <a:t> </a:t>
            </a:r>
            <a:r>
              <a:rPr lang="de-DE" dirty="0" err="1"/>
              <a:t>etkisinin</a:t>
            </a:r>
            <a:r>
              <a:rPr lang="de-DE" dirty="0"/>
              <a:t> </a:t>
            </a:r>
            <a:r>
              <a:rPr lang="de-DE" dirty="0" err="1"/>
              <a:t>azalması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istenen</a:t>
            </a:r>
            <a:r>
              <a:rPr lang="de-DE" dirty="0"/>
              <a:t> </a:t>
            </a:r>
            <a:r>
              <a:rPr lang="de-DE" dirty="0" err="1"/>
              <a:t>etkiyi</a:t>
            </a:r>
            <a:r>
              <a:rPr lang="de-DE" dirty="0"/>
              <a:t> </a:t>
            </a:r>
            <a:r>
              <a:rPr lang="de-DE" dirty="0" err="1"/>
              <a:t>elde</a:t>
            </a:r>
            <a:r>
              <a:rPr lang="de-DE" dirty="0"/>
              <a:t> </a:t>
            </a:r>
            <a:r>
              <a:rPr lang="de-DE" dirty="0" err="1"/>
              <a:t>etmek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 </a:t>
            </a:r>
            <a:r>
              <a:rPr lang="de-DE" dirty="0" err="1"/>
              <a:t>alınan</a:t>
            </a:r>
            <a:r>
              <a:rPr lang="de-DE" dirty="0"/>
              <a:t>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miktarının</a:t>
            </a:r>
            <a:r>
              <a:rPr lang="de-DE" dirty="0"/>
              <a:t> </a:t>
            </a:r>
            <a:r>
              <a:rPr lang="de-DE" dirty="0" err="1"/>
              <a:t>arttırılması</a:t>
            </a:r>
            <a:endParaRPr lang="de-DE" dirty="0"/>
          </a:p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2-</a:t>
            </a:r>
            <a:r>
              <a:rPr lang="de-DE" b="1" dirty="0"/>
              <a:t> </a:t>
            </a:r>
            <a:r>
              <a:rPr lang="de-DE" b="1" dirty="0" err="1"/>
              <a:t>Kesilme</a:t>
            </a:r>
            <a:r>
              <a:rPr lang="de-DE" b="1" dirty="0"/>
              <a:t> </a:t>
            </a:r>
            <a:r>
              <a:rPr lang="de-DE" b="1" dirty="0" err="1"/>
              <a:t>sendromu</a:t>
            </a:r>
            <a:r>
              <a:rPr lang="de-DE" dirty="0"/>
              <a:t>: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alımı</a:t>
            </a:r>
            <a:r>
              <a:rPr lang="de-DE" dirty="0"/>
              <a:t> </a:t>
            </a:r>
            <a:r>
              <a:rPr lang="de-DE" dirty="0" err="1"/>
              <a:t>azaldığında</a:t>
            </a:r>
            <a:r>
              <a:rPr lang="de-DE" dirty="0"/>
              <a:t> </a:t>
            </a:r>
            <a:r>
              <a:rPr lang="de-DE" dirty="0" err="1"/>
              <a:t>ya</a:t>
            </a:r>
            <a:r>
              <a:rPr lang="de-DE" dirty="0"/>
              <a:t> da </a:t>
            </a:r>
            <a:r>
              <a:rPr lang="de-DE" dirty="0" err="1"/>
              <a:t>kesildiğinde</a:t>
            </a:r>
            <a:r>
              <a:rPr lang="de-DE" dirty="0"/>
              <a:t> </a:t>
            </a:r>
            <a:r>
              <a:rPr lang="de-DE" dirty="0" err="1"/>
              <a:t>maddeye</a:t>
            </a:r>
            <a:r>
              <a:rPr lang="de-DE" dirty="0"/>
              <a:t> </a:t>
            </a:r>
            <a:r>
              <a:rPr lang="de-DE" dirty="0" err="1"/>
              <a:t>özgü</a:t>
            </a:r>
            <a:r>
              <a:rPr lang="de-DE" dirty="0"/>
              <a:t> </a:t>
            </a:r>
            <a:r>
              <a:rPr lang="de-DE" dirty="0" err="1"/>
              <a:t>yoksunluk</a:t>
            </a:r>
            <a:r>
              <a:rPr lang="de-DE" dirty="0"/>
              <a:t> </a:t>
            </a:r>
            <a:r>
              <a:rPr lang="de-DE" dirty="0" err="1"/>
              <a:t>belirtilerinin</a:t>
            </a:r>
            <a:r>
              <a:rPr lang="de-DE" dirty="0"/>
              <a:t> </a:t>
            </a:r>
            <a:r>
              <a:rPr lang="de-DE" dirty="0" err="1"/>
              <a:t>ortaya</a:t>
            </a:r>
            <a:r>
              <a:rPr lang="de-DE" dirty="0"/>
              <a:t> </a:t>
            </a:r>
            <a:r>
              <a:rPr lang="de-DE" dirty="0" err="1"/>
              <a:t>çıkması</a:t>
            </a:r>
            <a:endParaRPr lang="de-DE" dirty="0"/>
          </a:p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3-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kullanımı</a:t>
            </a:r>
            <a:r>
              <a:rPr lang="de-DE" dirty="0"/>
              <a:t> </a:t>
            </a:r>
            <a:r>
              <a:rPr lang="de-DE" dirty="0" err="1"/>
              <a:t>üzerinde</a:t>
            </a:r>
            <a:r>
              <a:rPr lang="de-DE" dirty="0"/>
              <a:t> </a:t>
            </a:r>
            <a:r>
              <a:rPr lang="de-DE" dirty="0" err="1"/>
              <a:t>denetimin</a:t>
            </a:r>
            <a:r>
              <a:rPr lang="de-DE" dirty="0"/>
              <a:t> </a:t>
            </a:r>
            <a:r>
              <a:rPr lang="de-DE" dirty="0" err="1"/>
              <a:t>yitimi</a:t>
            </a:r>
            <a:r>
              <a:rPr lang="de-DE" dirty="0"/>
              <a:t> (</a:t>
            </a:r>
            <a:r>
              <a:rPr lang="de-DE" b="1" dirty="0" err="1"/>
              <a:t>kontrol</a:t>
            </a:r>
            <a:r>
              <a:rPr lang="de-DE" b="1" dirty="0"/>
              <a:t> </a:t>
            </a:r>
            <a:r>
              <a:rPr lang="de-DE" b="1" dirty="0" err="1"/>
              <a:t>kaybı</a:t>
            </a:r>
            <a:r>
              <a:rPr lang="de-DE" dirty="0"/>
              <a:t>): </a:t>
            </a:r>
            <a:r>
              <a:rPr lang="de-DE" dirty="0" err="1"/>
              <a:t>maddenin</a:t>
            </a:r>
            <a:r>
              <a:rPr lang="de-DE" dirty="0"/>
              <a:t> </a:t>
            </a:r>
            <a:r>
              <a:rPr lang="de-DE" dirty="0" err="1"/>
              <a:t>niyetlendiğinden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çok</a:t>
            </a:r>
            <a:r>
              <a:rPr lang="de-DE" dirty="0"/>
              <a:t> </a:t>
            </a:r>
            <a:r>
              <a:rPr lang="de-DE" dirty="0" err="1"/>
              <a:t>miktarlarda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daha</a:t>
            </a:r>
            <a:r>
              <a:rPr lang="de-DE" dirty="0"/>
              <a:t> </a:t>
            </a:r>
            <a:r>
              <a:rPr lang="de-DE" dirty="0" err="1"/>
              <a:t>uzun</a:t>
            </a:r>
            <a:r>
              <a:rPr lang="de-DE" dirty="0"/>
              <a:t> </a:t>
            </a:r>
            <a:r>
              <a:rPr lang="de-DE" dirty="0" err="1"/>
              <a:t>sürelerle</a:t>
            </a:r>
            <a:r>
              <a:rPr lang="de-DE" dirty="0"/>
              <a:t> </a:t>
            </a:r>
            <a:r>
              <a:rPr lang="de-DE" dirty="0" err="1"/>
              <a:t>alınması</a:t>
            </a:r>
            <a:r>
              <a:rPr lang="de-DE" dirty="0"/>
              <a:t>; </a:t>
            </a:r>
            <a:r>
              <a:rPr lang="de-DE" dirty="0" err="1"/>
              <a:t>başlayınca</a:t>
            </a:r>
            <a:r>
              <a:rPr lang="de-DE" dirty="0"/>
              <a:t> </a:t>
            </a:r>
            <a:r>
              <a:rPr lang="de-DE" dirty="0" err="1"/>
              <a:t>durduramama</a:t>
            </a:r>
            <a:endParaRPr lang="de-DE" dirty="0"/>
          </a:p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4- </a:t>
            </a:r>
            <a:r>
              <a:rPr lang="de-DE" dirty="0" err="1"/>
              <a:t>Maddeyi</a:t>
            </a:r>
            <a:r>
              <a:rPr lang="de-DE" dirty="0"/>
              <a:t> </a:t>
            </a:r>
            <a:r>
              <a:rPr lang="de-DE" dirty="0" err="1"/>
              <a:t>bırakma</a:t>
            </a:r>
            <a:r>
              <a:rPr lang="de-DE" dirty="0"/>
              <a:t> </a:t>
            </a:r>
            <a:r>
              <a:rPr lang="de-DE" dirty="0" err="1"/>
              <a:t>ya</a:t>
            </a:r>
            <a:r>
              <a:rPr lang="de-DE" dirty="0"/>
              <a:t> da </a:t>
            </a:r>
            <a:r>
              <a:rPr lang="de-DE" dirty="0" err="1"/>
              <a:t>azaltma</a:t>
            </a:r>
            <a:r>
              <a:rPr lang="de-DE" dirty="0"/>
              <a:t> </a:t>
            </a:r>
            <a:r>
              <a:rPr lang="de-DE" dirty="0" err="1"/>
              <a:t>isteği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çabalarına</a:t>
            </a:r>
            <a:r>
              <a:rPr lang="de-DE" dirty="0"/>
              <a:t> </a:t>
            </a:r>
            <a:r>
              <a:rPr lang="de-DE" dirty="0" err="1"/>
              <a:t>karşın</a:t>
            </a:r>
            <a:r>
              <a:rPr lang="de-DE" dirty="0"/>
              <a:t> </a:t>
            </a:r>
            <a:r>
              <a:rPr lang="de-DE" b="1" dirty="0" err="1"/>
              <a:t>bırakamama</a:t>
            </a:r>
            <a:endParaRPr lang="de-DE" b="1" dirty="0"/>
          </a:p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5-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kullanımı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ilgili</a:t>
            </a:r>
            <a:r>
              <a:rPr lang="de-DE" dirty="0"/>
              <a:t> </a:t>
            </a:r>
            <a:r>
              <a:rPr lang="de-DE" dirty="0" err="1"/>
              <a:t>etkinliklere</a:t>
            </a:r>
            <a:r>
              <a:rPr lang="de-DE" dirty="0"/>
              <a:t> (</a:t>
            </a:r>
            <a:r>
              <a:rPr lang="de-DE" dirty="0" err="1"/>
              <a:t>maddeyi</a:t>
            </a:r>
            <a:r>
              <a:rPr lang="de-DE" dirty="0"/>
              <a:t> </a:t>
            </a:r>
            <a:r>
              <a:rPr lang="de-DE" dirty="0" err="1"/>
              <a:t>bulmak</a:t>
            </a:r>
            <a:r>
              <a:rPr lang="de-DE" dirty="0"/>
              <a:t> </a:t>
            </a:r>
            <a:r>
              <a:rPr lang="de-DE" dirty="0" err="1"/>
              <a:t>için</a:t>
            </a:r>
            <a:r>
              <a:rPr lang="de-DE" dirty="0"/>
              <a:t>,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kullanırken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etkisi</a:t>
            </a:r>
            <a:r>
              <a:rPr lang="de-DE" dirty="0"/>
              <a:t> </a:t>
            </a:r>
            <a:r>
              <a:rPr lang="de-DE" dirty="0" err="1"/>
              <a:t>altında</a:t>
            </a:r>
            <a:r>
              <a:rPr lang="de-DE" dirty="0"/>
              <a:t>) </a:t>
            </a:r>
            <a:r>
              <a:rPr lang="de-DE" b="1" dirty="0" err="1"/>
              <a:t>çok</a:t>
            </a:r>
            <a:r>
              <a:rPr lang="de-DE" b="1" dirty="0"/>
              <a:t> </a:t>
            </a:r>
            <a:r>
              <a:rPr lang="de-DE" b="1" dirty="0" err="1"/>
              <a:t>zaman</a:t>
            </a:r>
            <a:r>
              <a:rPr lang="de-DE" b="1" dirty="0"/>
              <a:t> </a:t>
            </a:r>
            <a:r>
              <a:rPr lang="de-DE" b="1" dirty="0" err="1"/>
              <a:t>ayırma</a:t>
            </a:r>
            <a:endParaRPr lang="de-DE" b="1" dirty="0"/>
          </a:p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6- </a:t>
            </a:r>
            <a:r>
              <a:rPr lang="de-DE" dirty="0" err="1"/>
              <a:t>Sosyal</a:t>
            </a:r>
            <a:r>
              <a:rPr lang="de-DE" dirty="0"/>
              <a:t>, </a:t>
            </a:r>
            <a:r>
              <a:rPr lang="de-DE" dirty="0" err="1"/>
              <a:t>mesleki</a:t>
            </a:r>
            <a:r>
              <a:rPr lang="de-DE" dirty="0"/>
              <a:t> </a:t>
            </a:r>
            <a:r>
              <a:rPr lang="de-DE" dirty="0" err="1"/>
              <a:t>yükümlülüklere</a:t>
            </a:r>
            <a:r>
              <a:rPr lang="de-DE" dirty="0"/>
              <a:t>, </a:t>
            </a:r>
            <a:r>
              <a:rPr lang="de-DE" dirty="0" err="1"/>
              <a:t>başka</a:t>
            </a:r>
            <a:r>
              <a:rPr lang="de-DE" dirty="0"/>
              <a:t> </a:t>
            </a:r>
            <a:r>
              <a:rPr lang="de-DE" dirty="0" err="1"/>
              <a:t>etkinliklere</a:t>
            </a:r>
            <a:r>
              <a:rPr lang="de-DE" dirty="0"/>
              <a:t> </a:t>
            </a:r>
            <a:r>
              <a:rPr lang="de-DE" dirty="0" err="1"/>
              <a:t>zaman</a:t>
            </a:r>
            <a:r>
              <a:rPr lang="de-DE" dirty="0"/>
              <a:t> </a:t>
            </a:r>
            <a:r>
              <a:rPr lang="de-DE" dirty="0" err="1"/>
              <a:t>ayıramama</a:t>
            </a:r>
            <a:r>
              <a:rPr lang="de-DE" dirty="0"/>
              <a:t> </a:t>
            </a:r>
            <a:r>
              <a:rPr lang="de-DE" dirty="0" err="1"/>
              <a:t>ya</a:t>
            </a:r>
            <a:r>
              <a:rPr lang="de-DE" dirty="0"/>
              <a:t> da </a:t>
            </a:r>
            <a:r>
              <a:rPr lang="de-DE" dirty="0" err="1"/>
              <a:t>az</a:t>
            </a:r>
            <a:r>
              <a:rPr lang="de-DE" dirty="0"/>
              <a:t> </a:t>
            </a:r>
            <a:r>
              <a:rPr lang="de-DE" dirty="0" err="1"/>
              <a:t>zaman</a:t>
            </a:r>
            <a:r>
              <a:rPr lang="de-DE" dirty="0"/>
              <a:t> </a:t>
            </a:r>
            <a:r>
              <a:rPr lang="de-DE" dirty="0" err="1"/>
              <a:t>ayırma</a:t>
            </a:r>
            <a:r>
              <a:rPr lang="de-DE" dirty="0"/>
              <a:t>, </a:t>
            </a:r>
            <a:r>
              <a:rPr lang="de-DE" b="1" dirty="0" err="1"/>
              <a:t>sorumlulukları</a:t>
            </a:r>
            <a:r>
              <a:rPr lang="de-DE" b="1" dirty="0"/>
              <a:t> </a:t>
            </a:r>
            <a:r>
              <a:rPr lang="de-DE" b="1" dirty="0" err="1"/>
              <a:t>ihmal</a:t>
            </a:r>
            <a:r>
              <a:rPr lang="de-DE" b="1" dirty="0"/>
              <a:t> </a:t>
            </a:r>
            <a:r>
              <a:rPr lang="de-DE" b="1" dirty="0" err="1"/>
              <a:t>etme</a:t>
            </a:r>
            <a:r>
              <a:rPr lang="de-DE" b="1" dirty="0"/>
              <a:t>, </a:t>
            </a:r>
            <a:r>
              <a:rPr lang="de-DE" b="1" dirty="0" err="1"/>
              <a:t>aksatma</a:t>
            </a:r>
            <a:endParaRPr lang="de-DE" b="1" dirty="0"/>
          </a:p>
          <a:p>
            <a:pPr hangingPunct="0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dirty="0"/>
              <a:t>7- </a:t>
            </a:r>
            <a:r>
              <a:rPr lang="de-DE" dirty="0" err="1"/>
              <a:t>Sosyal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yasal</a:t>
            </a:r>
            <a:r>
              <a:rPr lang="de-DE" dirty="0"/>
              <a:t> </a:t>
            </a:r>
            <a:r>
              <a:rPr lang="de-DE" dirty="0" err="1"/>
              <a:t>sorunların</a:t>
            </a:r>
            <a:r>
              <a:rPr lang="de-DE" dirty="0"/>
              <a:t>, </a:t>
            </a:r>
            <a:r>
              <a:rPr lang="de-DE" dirty="0" err="1"/>
              <a:t>bedensel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ruhsal</a:t>
            </a:r>
            <a:r>
              <a:rPr lang="de-DE" dirty="0"/>
              <a:t> </a:t>
            </a:r>
            <a:r>
              <a:rPr lang="de-DE" dirty="0" err="1"/>
              <a:t>sağlık</a:t>
            </a:r>
            <a:r>
              <a:rPr lang="de-DE" dirty="0"/>
              <a:t> </a:t>
            </a:r>
            <a:r>
              <a:rPr lang="de-DE" dirty="0" err="1"/>
              <a:t>sorunlarının</a:t>
            </a:r>
            <a:r>
              <a:rPr lang="de-DE" dirty="0"/>
              <a:t> </a:t>
            </a:r>
            <a:r>
              <a:rPr lang="de-DE" dirty="0" err="1"/>
              <a:t>varlığına</a:t>
            </a:r>
            <a:r>
              <a:rPr lang="de-DE" dirty="0"/>
              <a:t> </a:t>
            </a:r>
            <a:r>
              <a:rPr lang="de-DE" dirty="0" err="1"/>
              <a:t>karşın</a:t>
            </a:r>
            <a:r>
              <a:rPr lang="de-DE" dirty="0"/>
              <a:t> </a:t>
            </a:r>
            <a:r>
              <a:rPr lang="de-DE" dirty="0" err="1"/>
              <a:t>madde</a:t>
            </a:r>
            <a:r>
              <a:rPr lang="de-DE" dirty="0"/>
              <a:t> </a:t>
            </a:r>
            <a:r>
              <a:rPr lang="de-DE" dirty="0" err="1"/>
              <a:t>kullanımını</a:t>
            </a:r>
            <a:r>
              <a:rPr lang="de-DE" dirty="0"/>
              <a:t> </a:t>
            </a:r>
            <a:r>
              <a:rPr lang="de-DE" b="1" dirty="0" err="1" smtClean="0"/>
              <a:t>sürdürme</a:t>
            </a:r>
            <a:endParaRPr lang="de-DE" b="1" dirty="0"/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3200" b="1" i="1" dirty="0" smtClean="0">
                <a:solidFill>
                  <a:srgbClr val="FF0000"/>
                </a:solidFill>
              </a:rPr>
              <a:t>«Neden halamın oğlu yıllarca esrar kullanmasına rağmen bağımlı olmadı da, bizimki oldu?»</a:t>
            </a:r>
            <a:endParaRPr lang="tr-TR" sz="32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Çünkü:</a:t>
            </a:r>
          </a:p>
          <a:p>
            <a:pPr lvl="1"/>
            <a:r>
              <a:rPr lang="tr-TR" dirty="0" smtClean="0"/>
              <a:t>Herkes bağımlı olmaz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Genetik yatkınlık ve çevresel faktörlerin bir araya gelmesi lazım</a:t>
            </a:r>
          </a:p>
          <a:p>
            <a:pPr marL="457200" lvl="1" indent="0">
              <a:buNone/>
            </a:pPr>
            <a:endParaRPr lang="tr-TR" dirty="0" smtClean="0"/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Bağımlılık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mezolimbik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dopamin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sistemindeki </a:t>
            </a:r>
            <a:r>
              <a:rPr lang="tr-TR" dirty="0" err="1"/>
              <a:t>nörokimyasal</a:t>
            </a:r>
            <a:r>
              <a:rPr lang="tr-TR" dirty="0"/>
              <a:t> </a:t>
            </a:r>
            <a:r>
              <a:rPr lang="tr-TR" dirty="0" err="1">
                <a:solidFill>
                  <a:schemeClr val="accent3"/>
                </a:solidFill>
              </a:rPr>
              <a:t>disregülasyona</a:t>
            </a:r>
            <a:r>
              <a:rPr lang="tr-TR" dirty="0">
                <a:solidFill>
                  <a:schemeClr val="accent3"/>
                </a:solidFill>
              </a:rPr>
              <a:t> </a:t>
            </a:r>
            <a:r>
              <a:rPr lang="tr-TR" dirty="0"/>
              <a:t>bağlı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gelişir</a:t>
            </a:r>
          </a:p>
        </p:txBody>
      </p:sp>
      <p:pic>
        <p:nvPicPr>
          <p:cNvPr id="4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0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346325" y="6308725"/>
            <a:ext cx="207963" cy="374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AU" sz="1800"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00363" y="4033838"/>
            <a:ext cx="576262" cy="369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tr-TR" sz="1800" b="1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NAc</a:t>
            </a:r>
            <a:endParaRPr lang="en-US" sz="1800" b="1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140200" y="3919538"/>
            <a:ext cx="574675" cy="369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VTA</a:t>
            </a:r>
            <a:endParaRPr lang="en-US" sz="1800" b="1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588125" y="350838"/>
            <a:ext cx="2376488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orpus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allo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z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um</a:t>
            </a:r>
          </a:p>
          <a:p>
            <a:pPr marL="285750" indent="-28575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Hemisferler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arası bağlantı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285750" indent="-28575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Yaratıcılık</a:t>
            </a:r>
          </a:p>
          <a:p>
            <a:pPr marL="285750" indent="-28575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Problem 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çözme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495800" y="1412875"/>
            <a:ext cx="2908300" cy="1041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latin typeface="+mj-lt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6688" y="2254250"/>
            <a:ext cx="1774825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erebellum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Kas koordinasyonu 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Hareket</a:t>
            </a: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Düşünce süreçleri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6721475" y="3249613"/>
            <a:ext cx="730250" cy="7842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tr-TR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660775" y="5497513"/>
            <a:ext cx="1879600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Hipo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ampus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Hafıza formları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Düşünce süreçlerinin koordinasyonu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 flipV="1">
            <a:off x="3995738" y="3789363"/>
            <a:ext cx="604837" cy="16557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latin typeface="+mj-lt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31875" y="5354638"/>
            <a:ext cx="1665288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latin typeface="+mj-lt"/>
                <a:ea typeface="ＭＳ Ｐゴシック" pitchFamily="34" charset="-128"/>
                <a:cs typeface="Arial" pitchFamily="34" charset="0"/>
              </a:rPr>
              <a:t>A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m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gdala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i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Emosyonel</a:t>
            </a:r>
            <a:r>
              <a:rPr lang="tr-TR" sz="1400" i="1" dirty="0" smtClean="0">
                <a:latin typeface="+mj-lt"/>
                <a:ea typeface="ＭＳ Ｐゴシック" pitchFamily="34" charset="-128"/>
                <a:cs typeface="Arial" pitchFamily="34" charset="0"/>
              </a:rPr>
              <a:t> yanıtlar</a:t>
            </a:r>
            <a:r>
              <a:rPr lang="en-US" sz="1400" i="1" dirty="0" smtClean="0">
                <a:latin typeface="+mj-lt"/>
                <a:ea typeface="ＭＳ Ｐゴシック" pitchFamily="34" charset="-128"/>
                <a:cs typeface="Arial" pitchFamily="34" charset="0"/>
              </a:rPr>
              <a:t>: </a:t>
            </a:r>
            <a:endParaRPr lang="tr-TR" sz="1400" i="1" dirty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Korku 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Öfke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1979613" y="4797425"/>
            <a:ext cx="1651000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latin typeface="+mj-lt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15888" y="234950"/>
            <a:ext cx="2230437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Frontal 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orte</a:t>
            </a:r>
            <a:r>
              <a:rPr lang="tr-TR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ks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Plan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lama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1400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Strate</a:t>
            </a:r>
            <a:r>
              <a:rPr lang="tr-TR" sz="1400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ji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belirleme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Mantık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Karar verme (muhakeme)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 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1042988" y="1557338"/>
            <a:ext cx="449262" cy="18573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189288" y="3303588"/>
            <a:ext cx="877887" cy="338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600" b="1" dirty="0" err="1" smtClean="0">
                <a:latin typeface="+mj-lt"/>
                <a:ea typeface="ＭＳ Ｐゴシック" pitchFamily="34" charset="-128"/>
              </a:rPr>
              <a:t>Talamus</a:t>
            </a:r>
            <a:endParaRPr lang="en-US" sz="16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787900" y="4618038"/>
            <a:ext cx="492125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tr-TR" sz="1800" b="1" dirty="0" smtClean="0">
                <a:latin typeface="+mj-lt"/>
                <a:ea typeface="ＭＳ Ｐゴシック" pitchFamily="34" charset="-128"/>
              </a:rPr>
              <a:t>LC</a:t>
            </a:r>
            <a:endParaRPr lang="en-US" sz="18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97163" y="2732088"/>
            <a:ext cx="2303462" cy="2254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22" name="Düz Ok Bağlayıcısı 21"/>
          <p:cNvCxnSpPr/>
          <p:nvPr/>
        </p:nvCxnSpPr>
        <p:spPr>
          <a:xfrm flipV="1">
            <a:off x="3851275" y="646113"/>
            <a:ext cx="288925" cy="2085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Metin kutusu 22"/>
          <p:cNvSpPr txBox="1"/>
          <p:nvPr/>
        </p:nvSpPr>
        <p:spPr>
          <a:xfrm>
            <a:off x="3365500" y="215900"/>
            <a:ext cx="1635125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Limbik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 sistem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5299075" y="3278188"/>
            <a:ext cx="13271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Ödül merkezi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4495800" y="3429000"/>
            <a:ext cx="803275" cy="430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tr-TR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498725" y="6461125"/>
            <a:ext cx="207963" cy="3746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AU" sz="1800">
              <a:latin typeface="+mj-lt"/>
            </a:endParaRPr>
          </a:p>
        </p:txBody>
      </p:sp>
      <p:pic>
        <p:nvPicPr>
          <p:cNvPr id="28" name="Picture 7" descr="brain-sagittal basic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" y="-59964"/>
            <a:ext cx="9144000" cy="69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52763" y="4186238"/>
            <a:ext cx="576262" cy="369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tr-TR" sz="1800" b="1" dirty="0" err="1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NAc</a:t>
            </a:r>
            <a:endParaRPr lang="en-US" sz="1800" b="1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4292600" y="4071938"/>
            <a:ext cx="574675" cy="3698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tr-TR" sz="18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VTA</a:t>
            </a:r>
            <a:endParaRPr lang="en-US" sz="1800" b="1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740525" y="503238"/>
            <a:ext cx="2376488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orpus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allo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z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um</a:t>
            </a:r>
          </a:p>
          <a:p>
            <a:pPr marL="285750" indent="-28575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Hemisferler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arası bağlantı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285750" indent="-28575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Yaratıcılık</a:t>
            </a:r>
          </a:p>
          <a:p>
            <a:pPr marL="285750" indent="-28575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Problem 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çözme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>
            <a:off x="4648200" y="1565275"/>
            <a:ext cx="2908300" cy="1041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latin typeface="+mj-lt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669088" y="2406650"/>
            <a:ext cx="1774825" cy="9540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S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erebellum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Kas koordinasyonu 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Hareket</a:t>
            </a: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Düşünce süreçleri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6873875" y="3402013"/>
            <a:ext cx="730250" cy="7842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tr-TR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813175" y="5649913"/>
            <a:ext cx="1879600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Hipo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ampus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Hafıza formları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Düşünce süreçlerinin koordinasyonu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 flipV="1">
            <a:off x="4148138" y="3941763"/>
            <a:ext cx="604837" cy="16557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latin typeface="+mj-lt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1184275" y="5507038"/>
            <a:ext cx="1665288" cy="9540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>
                <a:latin typeface="+mj-lt"/>
                <a:ea typeface="ＭＳ Ｐゴシック" pitchFamily="34" charset="-128"/>
                <a:cs typeface="Arial" pitchFamily="34" charset="0"/>
              </a:rPr>
              <a:t>A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m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i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gdala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i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Emosyonel</a:t>
            </a:r>
            <a:r>
              <a:rPr lang="tr-TR" sz="1400" i="1" dirty="0" smtClean="0">
                <a:latin typeface="+mj-lt"/>
                <a:ea typeface="ＭＳ Ｐゴシック" pitchFamily="34" charset="-128"/>
                <a:cs typeface="Arial" pitchFamily="34" charset="0"/>
              </a:rPr>
              <a:t> yanıtlar</a:t>
            </a:r>
            <a:r>
              <a:rPr lang="en-US" sz="1400" i="1" dirty="0" smtClean="0">
                <a:latin typeface="+mj-lt"/>
                <a:ea typeface="ＭＳ Ｐゴシック" pitchFamily="34" charset="-128"/>
                <a:cs typeface="Arial" pitchFamily="34" charset="0"/>
              </a:rPr>
              <a:t>: </a:t>
            </a:r>
            <a:endParaRPr lang="tr-TR" sz="1400" i="1" dirty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Korku </a:t>
            </a:r>
          </a:p>
          <a:p>
            <a:pPr marL="177800" indent="-177800" eaLnBrk="1" hangingPunct="1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Öfke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 flipV="1">
            <a:off x="2132013" y="4949825"/>
            <a:ext cx="1651000" cy="503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latin typeface="+mj-lt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268288" y="387350"/>
            <a:ext cx="2230437" cy="1169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Frontal </a:t>
            </a: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orte</a:t>
            </a:r>
            <a:r>
              <a:rPr lang="tr-TR" sz="1400" b="1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ks</a:t>
            </a:r>
            <a:r>
              <a:rPr lang="en-US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en-US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Plan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lama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en-US" sz="1400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Strate</a:t>
            </a:r>
            <a:r>
              <a:rPr lang="tr-TR" sz="1400" dirty="0" err="1" smtClean="0">
                <a:latin typeface="+mj-lt"/>
                <a:ea typeface="ＭＳ Ｐゴシック" pitchFamily="34" charset="-128"/>
                <a:cs typeface="Arial" pitchFamily="34" charset="0"/>
              </a:rPr>
              <a:t>ji</a:t>
            </a: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belirleme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Mantık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endParaRPr lang="tr-TR" sz="1400" dirty="0" smtClean="0"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 marL="177800" indent="-177800" eaLnBrk="1" hangingPunct="1">
              <a:spcBef>
                <a:spcPts val="0"/>
              </a:spcBef>
              <a:buFontTx/>
              <a:buBlip>
                <a:blip r:embed="rId2"/>
              </a:buBlip>
              <a:defRPr/>
            </a:pPr>
            <a:r>
              <a:rPr lang="tr-TR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Karar verme (muhakeme)</a:t>
            </a:r>
            <a:r>
              <a:rPr lang="en-US" sz="1400" dirty="0" smtClean="0">
                <a:latin typeface="+mj-lt"/>
                <a:ea typeface="ＭＳ Ｐゴシック" pitchFamily="34" charset="-128"/>
                <a:cs typeface="Arial" pitchFamily="34" charset="0"/>
              </a:rPr>
              <a:t>  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1195388" y="1709738"/>
            <a:ext cx="449262" cy="18573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3341688" y="3455988"/>
            <a:ext cx="877887" cy="338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600" b="1" dirty="0" err="1" smtClean="0">
                <a:latin typeface="+mj-lt"/>
                <a:ea typeface="ＭＳ Ｐゴシック" pitchFamily="34" charset="-128"/>
              </a:rPr>
              <a:t>Talamus</a:t>
            </a:r>
            <a:endParaRPr lang="en-US" sz="16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4940300" y="4770438"/>
            <a:ext cx="492125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tr-TR" sz="1800" b="1" dirty="0" smtClean="0">
                <a:latin typeface="+mj-lt"/>
                <a:ea typeface="ＭＳ Ｐゴシック" pitchFamily="34" charset="-128"/>
              </a:rPr>
              <a:t>LC</a:t>
            </a:r>
            <a:endParaRPr lang="en-US" sz="1800" b="1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849563" y="2884488"/>
            <a:ext cx="2303462" cy="2254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44" name="Düz Ok Bağlayıcısı 43"/>
          <p:cNvCxnSpPr/>
          <p:nvPr/>
        </p:nvCxnSpPr>
        <p:spPr>
          <a:xfrm flipV="1">
            <a:off x="4003675" y="798513"/>
            <a:ext cx="288925" cy="2085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Metin kutusu 44"/>
          <p:cNvSpPr txBox="1"/>
          <p:nvPr/>
        </p:nvSpPr>
        <p:spPr>
          <a:xfrm>
            <a:off x="3517900" y="368300"/>
            <a:ext cx="1635125" cy="4000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err="1">
                <a:solidFill>
                  <a:schemeClr val="bg1"/>
                </a:solidFill>
                <a:latin typeface="+mj-lt"/>
              </a:rPr>
              <a:t>Limbik</a:t>
            </a:r>
            <a:r>
              <a:rPr lang="tr-TR" sz="2000" b="1" dirty="0">
                <a:solidFill>
                  <a:schemeClr val="bg1"/>
                </a:solidFill>
                <a:latin typeface="+mj-lt"/>
              </a:rPr>
              <a:t> sistem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5451475" y="3430588"/>
            <a:ext cx="132715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smtClean="0">
                <a:latin typeface="+mj-lt"/>
                <a:ea typeface="ＭＳ Ｐゴシック" pitchFamily="34" charset="-128"/>
                <a:cs typeface="Arial" pitchFamily="34" charset="0"/>
              </a:rPr>
              <a:t>Ödül merkezi</a:t>
            </a:r>
            <a:endParaRPr lang="en-US" sz="1400" b="1" dirty="0" smtClean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" name="Line 13"/>
          <p:cNvSpPr>
            <a:spLocks noChangeShapeType="1"/>
          </p:cNvSpPr>
          <p:nvPr/>
        </p:nvSpPr>
        <p:spPr bwMode="auto">
          <a:xfrm flipH="1">
            <a:off x="4648200" y="3581400"/>
            <a:ext cx="803275" cy="430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tr-TR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60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510246"/>
            <a:ext cx="8229600" cy="652934"/>
          </a:xfrm>
        </p:spPr>
        <p:txBody>
          <a:bodyPr>
            <a:normAutofit/>
          </a:bodyPr>
          <a:lstStyle/>
          <a:p>
            <a:pPr algn="l"/>
            <a:r>
              <a:rPr lang="tr-TR" sz="3600" b="1" i="1" dirty="0" err="1">
                <a:solidFill>
                  <a:srgbClr val="FF0000"/>
                </a:solidFill>
              </a:rPr>
              <a:t>f</a:t>
            </a:r>
            <a:r>
              <a:rPr lang="tr-TR" sz="3600" b="1" i="1" dirty="0" err="1" smtClean="0">
                <a:solidFill>
                  <a:srgbClr val="FF0000"/>
                </a:solidFill>
              </a:rPr>
              <a:t>rontal</a:t>
            </a:r>
            <a:r>
              <a:rPr lang="tr-TR" sz="3600" b="1" i="1" dirty="0" smtClean="0">
                <a:solidFill>
                  <a:srgbClr val="FF0000"/>
                </a:solidFill>
              </a:rPr>
              <a:t> korteksin önemi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ea typeface="ＭＳ Ｐゴシック" pitchFamily="34" charset="-128"/>
                <a:cs typeface="Arial" pitchFamily="34" charset="0"/>
              </a:rPr>
              <a:t>Plan</a:t>
            </a:r>
            <a:r>
              <a:rPr lang="tr-TR" dirty="0">
                <a:ea typeface="ＭＳ Ｐゴシック" pitchFamily="34" charset="-128"/>
                <a:cs typeface="Arial" pitchFamily="34" charset="0"/>
              </a:rPr>
              <a:t>lama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dirty="0">
                <a:ea typeface="ＭＳ Ｐゴシック" pitchFamily="34" charset="-128"/>
                <a:cs typeface="Arial" pitchFamily="34" charset="0"/>
              </a:rPr>
              <a:t> </a:t>
            </a:r>
            <a:endParaRPr lang="tr-TR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en-US" dirty="0" err="1" smtClean="0">
                <a:ea typeface="ＭＳ Ｐゴシック" pitchFamily="34" charset="-128"/>
                <a:cs typeface="Arial" pitchFamily="34" charset="0"/>
              </a:rPr>
              <a:t>Strate</a:t>
            </a:r>
            <a:r>
              <a:rPr lang="tr-TR" dirty="0" err="1">
                <a:ea typeface="ＭＳ Ｐゴシック" pitchFamily="34" charset="-128"/>
                <a:cs typeface="Arial" pitchFamily="34" charset="0"/>
              </a:rPr>
              <a:t>ji</a:t>
            </a:r>
            <a:r>
              <a:rPr lang="tr-TR" dirty="0">
                <a:ea typeface="ＭＳ Ｐゴシック" pitchFamily="34" charset="-128"/>
                <a:cs typeface="Arial" pitchFamily="34" charset="0"/>
              </a:rPr>
              <a:t> belirleme</a:t>
            </a:r>
            <a:r>
              <a:rPr lang="en-US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dirty="0">
                <a:ea typeface="ＭＳ Ｐゴシック" pitchFamily="34" charset="-128"/>
                <a:cs typeface="Arial" pitchFamily="34" charset="0"/>
              </a:rPr>
              <a:t> </a:t>
            </a:r>
            <a:endParaRPr lang="tr-TR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tr-TR" dirty="0" smtClean="0">
                <a:ea typeface="ＭＳ Ｐゴシック" pitchFamily="34" charset="-128"/>
                <a:cs typeface="Arial" pitchFamily="34" charset="0"/>
              </a:rPr>
              <a:t>Mantık</a:t>
            </a: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dirty="0">
                <a:ea typeface="ＭＳ Ｐゴシック" pitchFamily="34" charset="-128"/>
                <a:cs typeface="Arial" pitchFamily="34" charset="0"/>
              </a:rPr>
              <a:t>yürütme </a:t>
            </a:r>
            <a:endParaRPr lang="tr-TR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tr-TR" dirty="0" smtClean="0">
                <a:ea typeface="ＭＳ Ｐゴシック" pitchFamily="34" charset="-128"/>
                <a:cs typeface="Arial" pitchFamily="34" charset="0"/>
              </a:rPr>
              <a:t>Karar </a:t>
            </a:r>
            <a:r>
              <a:rPr lang="tr-TR" dirty="0">
                <a:ea typeface="ＭＳ Ｐゴシック" pitchFamily="34" charset="-128"/>
                <a:cs typeface="Arial" pitchFamily="34" charset="0"/>
              </a:rPr>
              <a:t>verme (muhakeme</a:t>
            </a:r>
            <a:r>
              <a:rPr lang="tr-TR" dirty="0" smtClean="0">
                <a:ea typeface="ＭＳ Ｐゴシック" pitchFamily="34" charset="-128"/>
                <a:cs typeface="Arial" pitchFamily="34" charset="0"/>
              </a:rPr>
              <a:t>)</a:t>
            </a:r>
            <a:endParaRPr lang="tr-TR" dirty="0" smtClean="0"/>
          </a:p>
          <a:p>
            <a:r>
              <a:rPr lang="tr-TR" dirty="0" smtClean="0"/>
              <a:t>Yapılacak </a:t>
            </a:r>
            <a:r>
              <a:rPr lang="tr-TR" dirty="0"/>
              <a:t>bir eylemin zamansal düzenlemesini </a:t>
            </a:r>
            <a:r>
              <a:rPr lang="tr-TR" dirty="0" smtClean="0"/>
              <a:t>yapma</a:t>
            </a:r>
          </a:p>
          <a:p>
            <a:r>
              <a:rPr lang="tr-TR" dirty="0" smtClean="0"/>
              <a:t>Davranışların </a:t>
            </a:r>
            <a:r>
              <a:rPr lang="tr-TR" dirty="0"/>
              <a:t>sosyal çerçevede </a:t>
            </a:r>
            <a:r>
              <a:rPr lang="tr-TR" dirty="0" smtClean="0"/>
              <a:t>düzenlenmesi</a:t>
            </a:r>
          </a:p>
          <a:p>
            <a:r>
              <a:rPr lang="tr-TR" dirty="0" smtClean="0"/>
              <a:t>Kendini frenleme</a:t>
            </a:r>
          </a:p>
          <a:p>
            <a:r>
              <a:rPr lang="tr-TR" dirty="0" smtClean="0"/>
              <a:t>Hatadan ders çıkartma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300" b="1" i="1" dirty="0" smtClean="0"/>
              <a:t>- Hayır</a:t>
            </a:r>
            <a:r>
              <a:rPr lang="tr-TR" sz="2300" b="1" i="1" dirty="0"/>
              <a:t>, hayır! Eğer o, bu davranışından vazgeçmezse, </a:t>
            </a:r>
            <a:r>
              <a:rPr lang="tr-TR" sz="2300" b="1" i="1" dirty="0" err="1"/>
              <a:t>and</a:t>
            </a:r>
            <a:r>
              <a:rPr lang="tr-TR" sz="2300" b="1" i="1" dirty="0"/>
              <a:t> olsun ki biz, onu perçeminden, o günahkâr ve yalancı perçeminden tutup cehenneme sürükleriz.</a:t>
            </a:r>
          </a:p>
          <a:p>
            <a:pPr marL="0" indent="0">
              <a:buNone/>
            </a:pPr>
            <a:r>
              <a:rPr lang="tr-TR" sz="2300" b="1" i="1" dirty="0" smtClean="0"/>
              <a:t>- Hayır</a:t>
            </a:r>
            <a:r>
              <a:rPr lang="tr-TR" sz="2300" b="1" i="1" dirty="0"/>
              <a:t>, sakın onu dinleme de, secde et ve yaklaş! </a:t>
            </a:r>
            <a:endParaRPr lang="tr-TR" sz="2300" b="1" i="1" dirty="0" smtClean="0"/>
          </a:p>
          <a:p>
            <a:pPr marL="0" indent="0">
              <a:buNone/>
            </a:pPr>
            <a:r>
              <a:rPr lang="tr-TR" sz="2300" dirty="0"/>
              <a:t>	</a:t>
            </a:r>
            <a:r>
              <a:rPr lang="tr-TR" sz="2300" dirty="0" smtClean="0"/>
              <a:t>				</a:t>
            </a:r>
            <a:r>
              <a:rPr lang="tr-TR" sz="2300" b="1" i="1" dirty="0" err="1" smtClean="0"/>
              <a:t>Alak</a:t>
            </a:r>
            <a:r>
              <a:rPr lang="tr-TR" sz="2300" b="1" i="1" dirty="0" smtClean="0"/>
              <a:t> </a:t>
            </a:r>
            <a:r>
              <a:rPr lang="tr-TR" sz="2300" b="1" i="1" dirty="0"/>
              <a:t>süresi </a:t>
            </a:r>
            <a:r>
              <a:rPr lang="tr-TR" sz="2300" b="1" i="1" dirty="0" smtClean="0"/>
              <a:t>15-16 ve </a:t>
            </a:r>
            <a:r>
              <a:rPr lang="tr-TR" sz="2300" b="1" i="1" dirty="0"/>
              <a:t>19 </a:t>
            </a:r>
            <a:r>
              <a:rPr lang="tr-TR" sz="2300" b="1" i="1" dirty="0" smtClean="0"/>
              <a:t>ayetler</a:t>
            </a:r>
            <a:endParaRPr lang="tr-TR" sz="2300" b="1" i="1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SOKAKLARIN YENİ TRENDİ: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SENTETİK KANNABİNOİDLER VE ESRARDAN FARKLARI</a:t>
            </a:r>
            <a:endParaRPr lang="tr-T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39653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fatih uça\Desktop\logo_ünivers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42" y="0"/>
            <a:ext cx="116465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fatih uça\Desktop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" y="1"/>
            <a:ext cx="143974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113</TotalTime>
  <Words>1529</Words>
  <Application>Microsoft Office PowerPoint</Application>
  <PresentationFormat>Ekran Gösterisi (4:3)</PresentationFormat>
  <Paragraphs>221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Bağımlılık Sanal ve Gerçek</vt:lpstr>
      <vt:lpstr>Bağımlılık Nedir</vt:lpstr>
      <vt:lpstr>Bağımlılığı bilmek ve tanımak neden önemli?</vt:lpstr>
      <vt:lpstr>Bağımlılığın tanımı</vt:lpstr>
      <vt:lpstr>Bağımlılığın tanımı</vt:lpstr>
      <vt:lpstr>«Neden halamın oğlu yıllarca esrar kullanmasına rağmen bağımlı olmadı da, bizimki oldu?»</vt:lpstr>
      <vt:lpstr>PowerPoint Sunusu</vt:lpstr>
      <vt:lpstr>frontal korteksin önemi</vt:lpstr>
      <vt:lpstr>SOKAKLARIN YENİ TRENDİ: SENTETİK KANNABİNOİDLER VE ESRARDAN FARKLARI</vt:lpstr>
      <vt:lpstr>PowerPoint Sunusu</vt:lpstr>
      <vt:lpstr>«BONZAİNİN» SOSYAL TOKSİK ETKİSİ ???</vt:lpstr>
      <vt:lpstr>PowerPoint Sunusu</vt:lpstr>
      <vt:lpstr>Tarihçe </vt:lpstr>
      <vt:lpstr>PowerPoint Sunusu</vt:lpstr>
      <vt:lpstr>BİR BAĞIMLILIK OLARAK  İNTERNET</vt:lpstr>
      <vt:lpstr>İnternet Nedir?</vt:lpstr>
      <vt:lpstr>Milenyum ve sonrası</vt:lpstr>
      <vt:lpstr>«Z» nesli </vt:lpstr>
      <vt:lpstr>İnternet kullanımı düzeyinin aşamaları</vt:lpstr>
      <vt:lpstr>İnternet bağımlılığı için tanı kriterleri</vt:lpstr>
      <vt:lpstr>Ayrıca</vt:lpstr>
      <vt:lpstr>Yaygınlık</vt:lpstr>
      <vt:lpstr>TEDAVİ</vt:lpstr>
      <vt:lpstr>PowerPoint Sunusu</vt:lpstr>
      <vt:lpstr>PowerPoint Sunusu</vt:lpstr>
      <vt:lpstr>MADDE BAĞIMLILIĞINDA GENEL PRENSİPLER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Bağımlılık Sanal ve Gerçek</dc:title>
  <dc:creator>serdar nurmedov</dc:creator>
  <cp:lastModifiedBy>Mudur</cp:lastModifiedBy>
  <cp:revision>18</cp:revision>
  <dcterms:created xsi:type="dcterms:W3CDTF">2014-12-28T23:29:14Z</dcterms:created>
  <dcterms:modified xsi:type="dcterms:W3CDTF">2015-02-27T14:27:17Z</dcterms:modified>
</cp:coreProperties>
</file>